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8"/>
  </p:notesMasterIdLst>
  <p:handoutMasterIdLst>
    <p:handoutMasterId r:id="rId79"/>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603" r:id="rId69"/>
    <p:sldId id="604" r:id="rId70"/>
    <p:sldId id="650" r:id="rId71"/>
    <p:sldId id="651" r:id="rId72"/>
    <p:sldId id="652" r:id="rId73"/>
    <p:sldId id="653" r:id="rId74"/>
    <p:sldId id="405" r:id="rId75"/>
    <p:sldId id="406" r:id="rId76"/>
    <p:sldId id="407" r:id="rId77"/>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78"/>
        <p:guide pos="25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2" Type="http://schemas.openxmlformats.org/officeDocument/2006/relationships/tableStyles" Target="tableStyles.xml"/><Relationship Id="rId81" Type="http://schemas.openxmlformats.org/officeDocument/2006/relationships/viewProps" Target="viewProps.xml"/><Relationship Id="rId80" Type="http://schemas.openxmlformats.org/officeDocument/2006/relationships/presProps" Target="presProps.xml"/><Relationship Id="rId8" Type="http://schemas.openxmlformats.org/officeDocument/2006/relationships/slide" Target="slides/slide6.xml"/><Relationship Id="rId79" Type="http://schemas.openxmlformats.org/officeDocument/2006/relationships/handoutMaster" Target="handoutMasters/handoutMaster1.xml"/><Relationship Id="rId78" Type="http://schemas.openxmlformats.org/officeDocument/2006/relationships/notesMaster" Target="notesMasters/notesMaster1.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GIF>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5.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9.png"/><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3.png"/><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image" Target="../media/image1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6.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9.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3.png"/><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image" Target="../media/image13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5.png"/><Relationship Id="rId1" Type="http://schemas.openxmlformats.org/officeDocument/2006/relationships/image" Target="../media/image134.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40.png"/><Relationship Id="rId4" Type="http://schemas.openxmlformats.org/officeDocument/2006/relationships/image" Target="../media/image139.png"/><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image" Target="../media/image136.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image" Target="../media/image141.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4.png"/><Relationship Id="rId1" Type="http://schemas.openxmlformats.org/officeDocument/2006/relationships/image" Target="../media/image153.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4.png"/><Relationship Id="rId1" Type="http://schemas.openxmlformats.org/officeDocument/2006/relationships/image" Target="../media/image163.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1.png"/><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55.xml.rels><?xml version="1.0" encoding="UTF-8" standalone="yes"?>
<Relationships xmlns="http://schemas.openxmlformats.org/package/2006/relationships"><Relationship Id="rId9" Type="http://schemas.openxmlformats.org/officeDocument/2006/relationships/image" Target="../media/image180.png"/><Relationship Id="rId8" Type="http://schemas.openxmlformats.org/officeDocument/2006/relationships/image" Target="../media/image179.png"/><Relationship Id="rId7" Type="http://schemas.openxmlformats.org/officeDocument/2006/relationships/image" Target="../media/image178.png"/><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 Id="rId3" Type="http://schemas.openxmlformats.org/officeDocument/2006/relationships/image" Target="../media/image174.png"/><Relationship Id="rId2" Type="http://schemas.openxmlformats.org/officeDocument/2006/relationships/image" Target="../media/image173.png"/><Relationship Id="rId11" Type="http://schemas.openxmlformats.org/officeDocument/2006/relationships/slideLayout" Target="../slideLayouts/slideLayout3.xml"/><Relationship Id="rId10" Type="http://schemas.openxmlformats.org/officeDocument/2006/relationships/image" Target="../media/image181.png"/><Relationship Id="rId1" Type="http://schemas.openxmlformats.org/officeDocument/2006/relationships/image" Target="../media/image172.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9.png"/><Relationship Id="rId7" Type="http://schemas.openxmlformats.org/officeDocument/2006/relationships/image" Target="../media/image188.png"/><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image" Target="../media/image182.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image" Target="../media/image190.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4.png"/><Relationship Id="rId1" Type="http://schemas.openxmlformats.org/officeDocument/2006/relationships/image" Target="../media/image193.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 Id="rId3" Type="http://schemas.openxmlformats.org/officeDocument/2006/relationships/image" Target="../media/image197.png"/><Relationship Id="rId2" Type="http://schemas.openxmlformats.org/officeDocument/2006/relationships/image" Target="../media/image196.png"/><Relationship Id="rId1" Type="http://schemas.openxmlformats.org/officeDocument/2006/relationships/image" Target="../media/image19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3.png"/><Relationship Id="rId2" Type="http://schemas.openxmlformats.org/officeDocument/2006/relationships/image" Target="../media/image202.GIF"/><Relationship Id="rId1" Type="http://schemas.openxmlformats.org/officeDocument/2006/relationships/image" Target="../media/image201.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8.png"/><Relationship Id="rId4" Type="http://schemas.openxmlformats.org/officeDocument/2006/relationships/image" Target="../media/image207.png"/><Relationship Id="rId3" Type="http://schemas.openxmlformats.org/officeDocument/2006/relationships/image" Target="../media/image206.png"/><Relationship Id="rId2" Type="http://schemas.openxmlformats.org/officeDocument/2006/relationships/image" Target="../media/image205.png"/><Relationship Id="rId1" Type="http://schemas.openxmlformats.org/officeDocument/2006/relationships/image" Target="../media/image204.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4.png"/><Relationship Id="rId5" Type="http://schemas.openxmlformats.org/officeDocument/2006/relationships/image" Target="../media/image213.png"/><Relationship Id="rId4" Type="http://schemas.openxmlformats.org/officeDocument/2006/relationships/image" Target="../media/image212.png"/><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image" Target="../media/image209.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8.png"/><Relationship Id="rId3" Type="http://schemas.openxmlformats.org/officeDocument/2006/relationships/image" Target="../media/image217.png"/><Relationship Id="rId2" Type="http://schemas.openxmlformats.org/officeDocument/2006/relationships/image" Target="../media/image216.png"/><Relationship Id="rId1" Type="http://schemas.openxmlformats.org/officeDocument/2006/relationships/image" Target="../media/image215.png"/></Relationships>
</file>

<file path=ppt/slides/_rels/slide64.xml.rels><?xml version="1.0" encoding="UTF-8" standalone="yes"?>
<Relationships xmlns="http://schemas.openxmlformats.org/package/2006/relationships"><Relationship Id="rId9" Type="http://schemas.openxmlformats.org/officeDocument/2006/relationships/image" Target="../media/image227.png"/><Relationship Id="rId8" Type="http://schemas.openxmlformats.org/officeDocument/2006/relationships/image" Target="../media/image226.png"/><Relationship Id="rId7" Type="http://schemas.openxmlformats.org/officeDocument/2006/relationships/image" Target="../media/image225.png"/><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222.png"/><Relationship Id="rId3" Type="http://schemas.openxmlformats.org/officeDocument/2006/relationships/image" Target="../media/image221.png"/><Relationship Id="rId2" Type="http://schemas.openxmlformats.org/officeDocument/2006/relationships/image" Target="../media/image220.png"/><Relationship Id="rId10" Type="http://schemas.openxmlformats.org/officeDocument/2006/relationships/slideLayout" Target="../slideLayouts/slideLayout3.xml"/><Relationship Id="rId1" Type="http://schemas.openxmlformats.org/officeDocument/2006/relationships/image" Target="../media/image2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9.png"/><Relationship Id="rId1" Type="http://schemas.openxmlformats.org/officeDocument/2006/relationships/image" Target="../media/image228.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image" Target="../media/image2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3.png"/></Relationships>
</file>

<file path=ppt/slides/_rels/slide7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4.png"/><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image" Target="../media/image234.png"/></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40.png"/><Relationship Id="rId3" Type="http://schemas.openxmlformats.org/officeDocument/2006/relationships/image" Target="../media/image239.png"/><Relationship Id="rId2" Type="http://schemas.openxmlformats.org/officeDocument/2006/relationships/image" Target="../media/image238.png"/><Relationship Id="rId1" Type="http://schemas.openxmlformats.org/officeDocument/2006/relationships/image" Target="../media/image237.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42.png"/><Relationship Id="rId1" Type="http://schemas.openxmlformats.org/officeDocument/2006/relationships/image" Target="../media/image24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宋体" pitchFamily="2" charset="-122"/>
                <a:cs typeface="Times New Roman" panose="02020603050405020304"/>
                <a:sym typeface="+mn-ea"/>
              </a:rPr>
              <a:t>由磁畴壁运动导致的普适电动力</a:t>
            </a:r>
            <a:endParaRPr lang="zh-CN" sz="99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宋体" pitchFamily="2" charset="-122"/>
                <a:sym typeface="+mn-ea"/>
              </a:rPr>
              <a:t>Nature (London) 465, 901 (2010)</a:t>
            </a:r>
            <a:endParaRPr lang="zh-CN" altLang="en-US" sz="95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457611" y="4884221"/>
            <a:ext cx="2236717" cy="480422"/>
          </a:xfrm>
          <a:prstGeom prst="rect">
            <a:avLst/>
          </a:prstGeom>
        </p:spPr>
      </p:pic>
      <p:sp>
        <p:nvSpPr>
          <p:cNvPr id="2" name="Text Box 1"/>
          <p:cNvSpPr txBox="true"/>
          <p:nvPr/>
        </p:nvSpPr>
        <p:spPr>
          <a:xfrm>
            <a:off x="4457700" y="5365115"/>
            <a:ext cx="1249680" cy="306705"/>
          </a:xfrm>
          <a:prstGeom prst="rect">
            <a:avLst/>
          </a:prstGeom>
          <a:noFill/>
        </p:spPr>
        <p:txBody>
          <a:bodyPr wrap="none" rtlCol="0">
            <a:spAutoFit/>
          </a:bodyPr>
          <a:p>
            <a:r>
              <a:rPr lang="zh-CN" altLang="en-US" sz="1400">
                <a:ea typeface="宋体" charset="0"/>
              </a:rPr>
              <a:t>铁磁交换耦合</a:t>
            </a:r>
            <a:endParaRPr lang="zh-CN" altLang="en-US" sz="1400">
              <a:ea typeface="宋体" charset="0"/>
            </a:endParaRPr>
          </a:p>
        </p:txBody>
      </p:sp>
      <p:sp>
        <p:nvSpPr>
          <p:cNvPr id="3" name="Text Box 2"/>
          <p:cNvSpPr txBox="true"/>
          <p:nvPr/>
        </p:nvSpPr>
        <p:spPr>
          <a:xfrm>
            <a:off x="5971540" y="5365115"/>
            <a:ext cx="528320" cy="306705"/>
          </a:xfrm>
          <a:prstGeom prst="rect">
            <a:avLst/>
          </a:prstGeom>
          <a:noFill/>
        </p:spPr>
        <p:txBody>
          <a:bodyPr wrap="none" rtlCol="0">
            <a:spAutoFit/>
          </a:bodyPr>
          <a:p>
            <a:r>
              <a:rPr lang="en-US" altLang="zh-CN" sz="1400">
                <a:ea typeface="宋体" charset="0"/>
              </a:rPr>
              <a:t>DMI</a:t>
            </a:r>
            <a:endParaRPr lang="en-US" altLang="zh-CN" sz="1400">
              <a:ea typeface="宋体" charset="0"/>
            </a:endParaRPr>
          </a:p>
        </p:txBody>
      </p:sp>
      <p:cxnSp>
        <p:nvCxnSpPr>
          <p:cNvPr id="4" name="Straight Arrow Connector 3"/>
          <p:cNvCxnSpPr/>
          <p:nvPr/>
        </p:nvCxnSpPr>
        <p:spPr>
          <a:xfrm flipH="true" flipV="true">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true">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97155" y="2633345"/>
            <a:ext cx="2150745" cy="737235"/>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r>
              <a:rPr lang="zh-CN" altLang="en-US" sz="1400" dirty="0">
                <a:latin typeface="+mj-lt"/>
                <a:ea typeface="宋体" pitchFamily="2" charset="-122"/>
                <a:sym typeface="+mn-ea"/>
              </a:rPr>
              <a:t>，导致</a:t>
            </a:r>
            <a:r>
              <a:rPr lang="en-US" altLang="zh-CN" sz="1400" dirty="0">
                <a:latin typeface="+mj-lt"/>
                <a:ea typeface="宋体" pitchFamily="2" charset="-122"/>
                <a:sym typeface="+mn-ea"/>
              </a:rPr>
              <a:t>sk Hall</a:t>
            </a:r>
            <a:r>
              <a:rPr lang="zh-CN" altLang="en-US" sz="1400" dirty="0">
                <a:latin typeface="+mj-lt"/>
                <a:ea typeface="宋体" pitchFamily="2" charset="-122"/>
                <a:sym typeface="+mn-ea"/>
              </a:rPr>
              <a:t>效应</a:t>
            </a:r>
            <a:endParaRPr lang="zh-CN" altLang="en-US"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904615"/>
            <a:ext cx="452183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假设sk是刚体m0</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m0的时间导数得到sk速度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true">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true"/>
          <p:nvPr/>
        </p:nvSpPr>
        <p:spPr>
          <a:xfrm>
            <a:off x="6518910" y="2854325"/>
            <a:ext cx="889000" cy="306705"/>
          </a:xfrm>
          <a:prstGeom prst="rect">
            <a:avLst/>
          </a:prstGeom>
          <a:noFill/>
        </p:spPr>
        <p:txBody>
          <a:bodyPr wrap="none" rtlCol="0">
            <a:spAutoFit/>
          </a:bodyPr>
          <a:p>
            <a:r>
              <a:rPr lang="en-US" altLang="en-US" sz="1400"/>
              <a:t>bulk DMI</a:t>
            </a:r>
            <a:endParaRPr lang="en-US"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6889115" y="4544695"/>
            <a:ext cx="499110" cy="306705"/>
          </a:xfrm>
          <a:prstGeom prst="rect">
            <a:avLst/>
          </a:prstGeom>
          <a:noFill/>
        </p:spPr>
        <p:txBody>
          <a:bodyPr wrap="none" rtlCol="0">
            <a:spAutoFit/>
          </a:bodyPr>
          <a:p>
            <a:r>
              <a:rPr lang="en-US" altLang="en-US" sz="1400"/>
              <a:t>STT</a:t>
            </a:r>
            <a:endParaRPr lang="en-US"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62275" y="2753360"/>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a:t>
            </a:r>
            <a:r>
              <a:rPr lang="zh-CN" altLang="en-US" sz="1400">
                <a:solidFill>
                  <a:srgbClr val="FF0000"/>
                </a:solidFill>
                <a:ea typeface="宋体" pitchFamily="2" charset="-122"/>
              </a:rPr>
              <a:t>一级相变</a:t>
            </a:r>
            <a:r>
              <a:rPr lang="zh-CN" altLang="en-US" sz="1400">
                <a:ea typeface="宋体" pitchFamily="2" charset="-122"/>
              </a:rPr>
              <a:t>，所以有相共存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58685"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a:t>
            </a:r>
            <a:r>
              <a:rPr lang="zh-CN" altLang="en-US" sz="1400" dirty="0">
                <a:solidFill>
                  <a:schemeClr val="tx1"/>
                </a:solidFill>
                <a:latin typeface="+mj-lt"/>
                <a:ea typeface="宋体" pitchFamily="2" charset="-122"/>
              </a:rPr>
              <a:t>，</a:t>
            </a:r>
            <a:r>
              <a:rPr lang="zh-CN" altLang="en-US" sz="1400" dirty="0">
                <a:solidFill>
                  <a:srgbClr val="FF0000"/>
                </a:solidFill>
                <a:latin typeface="+mj-lt"/>
                <a:ea typeface="宋体" pitchFamily="2" charset="-122"/>
              </a:rPr>
              <a:t>零温</a:t>
            </a:r>
            <a:r>
              <a:rPr lang="en-US" altLang="en-US" sz="1400" dirty="0">
                <a:solidFill>
                  <a:schemeClr val="tx1"/>
                </a:solidFill>
                <a:latin typeface="+mj-lt"/>
                <a:ea typeface="宋体"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5805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zh-CN" altLang="en-US" sz="1400" dirty="0">
              <a:solidFill>
                <a:schemeClr val="tx1"/>
              </a:solidFill>
              <a:latin typeface="+mj-lt"/>
              <a:ea typeface="宋体"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505200" y="785495"/>
            <a:ext cx="3884295" cy="289179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带宽</a:t>
            </a:r>
            <a:r>
              <a:rPr lang="en-US" altLang="zh-CN" sz="1400" dirty="0">
                <a:solidFill>
                  <a:schemeClr val="tx1"/>
                </a:solidFill>
                <a:latin typeface="+mj-lt"/>
                <a:ea typeface="宋体" pitchFamily="2" charset="-122"/>
              </a:rPr>
              <a:t> [-4t - delta, 4t + delta ]</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偏压：</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解释：用从电极中注入的载流子类型（电子</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空穴）与其自旋的不同运动轨迹来理解</a:t>
            </a:r>
            <a:r>
              <a:rPr lang="en-US" altLang="zh-CN" sz="1400" dirty="0">
                <a:solidFill>
                  <a:schemeClr val="tx1"/>
                </a:solidFill>
                <a:latin typeface="+mj-lt"/>
                <a:ea typeface="宋体" pitchFamily="2" charset="-122"/>
              </a:rPr>
              <a:t> [36]</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当样品尺寸小时，量子干涉导致</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的震荡。本文样品较大，退相干强，无此现象，实际材料中也无</a:t>
            </a:r>
            <a:r>
              <a:rPr lang="en-US" altLang="zh-CN" sz="1400" dirty="0">
                <a:solidFill>
                  <a:schemeClr val="tx1"/>
                </a:solidFill>
                <a:latin typeface="+mj-lt"/>
                <a:ea typeface="宋体" pitchFamily="2" charset="-122"/>
              </a:rPr>
              <a:t> [36]</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THE</a:t>
            </a:r>
            <a:r>
              <a:rPr lang="zh-CN" altLang="en-US" sz="1400" dirty="0">
                <a:solidFill>
                  <a:schemeClr val="tx1"/>
                </a:solidFill>
                <a:latin typeface="+mj-lt"/>
                <a:ea typeface="宋体" pitchFamily="2" charset="-122"/>
              </a:rPr>
              <a:t>理论的前提是</a:t>
            </a:r>
            <a:r>
              <a:rPr lang="zh-CN" altLang="en-US" sz="1400" dirty="0">
                <a:solidFill>
                  <a:srgbClr val="FF0000"/>
                </a:solidFill>
                <a:latin typeface="+mj-lt"/>
                <a:ea typeface="宋体" pitchFamily="2" charset="-122"/>
              </a:rPr>
              <a:t>绝热近似</a:t>
            </a:r>
            <a:r>
              <a:rPr lang="zh-CN" altLang="en-US" sz="1400" dirty="0">
                <a:solidFill>
                  <a:schemeClr val="tx1"/>
                </a:solidFill>
                <a:latin typeface="+mj-lt"/>
                <a:ea typeface="宋体" pitchFamily="2" charset="-122"/>
              </a:rPr>
              <a:t>，即假设巡游自旋的指向会与局域磁矩的指向对齐</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[18,30]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如果磁结构变化剧烈，会导致</a:t>
            </a:r>
            <a:r>
              <a:rPr lang="en-US" altLang="zh-CN" sz="1400" dirty="0">
                <a:solidFill>
                  <a:schemeClr val="tx1"/>
                </a:solidFill>
                <a:latin typeface="+mj-lt"/>
                <a:ea typeface="宋体" pitchFamily="2" charset="-122"/>
              </a:rPr>
              <a:t>spin mistracking, </a:t>
            </a:r>
            <a:r>
              <a:rPr lang="zh-CN" altLang="en-US" sz="1400" dirty="0">
                <a:solidFill>
                  <a:schemeClr val="tx1"/>
                </a:solidFill>
                <a:latin typeface="+mj-lt"/>
                <a:ea typeface="宋体" pitchFamily="2" charset="-122"/>
              </a:rPr>
              <a:t>畴壁电阻，非绝热力矩</a:t>
            </a:r>
            <a:r>
              <a:rPr lang="en-US" altLang="zh-CN" sz="1400" dirty="0">
                <a:solidFill>
                  <a:schemeClr val="tx1"/>
                </a:solidFill>
                <a:latin typeface="+mj-lt"/>
                <a:ea typeface="宋体" pitchFamily="2" charset="-122"/>
              </a:rPr>
              <a:t>[47,48]</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之前的</a:t>
            </a:r>
            <a:r>
              <a:rPr lang="en-US" altLang="zh-CN" sz="1400" dirty="0">
                <a:solidFill>
                  <a:schemeClr val="tx1"/>
                </a:solidFill>
                <a:latin typeface="+mj-lt"/>
                <a:ea typeface="宋体" pitchFamily="2" charset="-122"/>
              </a:rPr>
              <a:t>p</a:t>
            </a:r>
            <a:r>
              <a:rPr lang="en-US" altLang="en-US" sz="1400" dirty="0">
                <a:solidFill>
                  <a:schemeClr val="tx1"/>
                </a:solidFill>
                <a:latin typeface="+mj-lt"/>
                <a:ea typeface="宋体" pitchFamily="2" charset="-122"/>
              </a:rPr>
              <a:t>rofile</a:t>
            </a:r>
            <a:r>
              <a:rPr lang="zh-CN" altLang="en-US" sz="1400" dirty="0">
                <a:solidFill>
                  <a:schemeClr val="tx1"/>
                </a:solidFill>
                <a:latin typeface="+mj-lt"/>
                <a:ea typeface="宋体" pitchFamily="2" charset="-122"/>
              </a:rPr>
              <a:t>满足绝热近似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结果不依赖于系统尺寸与</a:t>
            </a:r>
            <a:r>
              <a:rPr lang="en-US" altLang="zh-CN" sz="1400" dirty="0">
                <a:solidFill>
                  <a:schemeClr val="tx1"/>
                </a:solidFill>
                <a:latin typeface="+mj-lt"/>
                <a:ea typeface="宋体" pitchFamily="2" charset="-122"/>
              </a:rPr>
              <a:t>channel</a:t>
            </a:r>
            <a:r>
              <a:rPr lang="zh-CN" altLang="en-US" sz="1400" dirty="0">
                <a:solidFill>
                  <a:schemeClr val="tx1"/>
                </a:solidFill>
                <a:latin typeface="+mj-lt"/>
                <a:ea typeface="宋体" pitchFamily="2" charset="-122"/>
              </a:rPr>
              <a:t>个数</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true"/>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true"/>
          </p:cNvPicPr>
          <p:nvPr/>
        </p:nvPicPr>
        <p:blipFill>
          <a:blip r:embed="rId3"/>
          <a:srcRect/>
          <a:stretch>
            <a:fillRect/>
          </a:stretch>
        </p:blipFill>
        <p:spPr>
          <a:xfrm>
            <a:off x="220980" y="2722245"/>
            <a:ext cx="2908935" cy="1770380"/>
          </a:xfrm>
          <a:prstGeom prst="rect">
            <a:avLst/>
          </a:prstGeom>
        </p:spPr>
      </p:pic>
      <p:sp>
        <p:nvSpPr>
          <p:cNvPr id="7" name="Text Box 6"/>
          <p:cNvSpPr txBox="true"/>
          <p:nvPr/>
        </p:nvSpPr>
        <p:spPr>
          <a:xfrm>
            <a:off x="1227455" y="3060700"/>
            <a:ext cx="1816100" cy="521970"/>
          </a:xfrm>
          <a:prstGeom prst="rect">
            <a:avLst/>
          </a:prstGeom>
          <a:noFill/>
        </p:spPr>
        <p:txBody>
          <a:bodyPr wrap="square" rtlCol="0">
            <a:spAutoFit/>
          </a:bodyPr>
          <a:p>
            <a:r>
              <a:rPr lang="zh-CN" altLang="en-US" sz="1400">
                <a:solidFill>
                  <a:srgbClr val="FF0000"/>
                </a:solidFill>
                <a:ea typeface="宋体" charset="0"/>
              </a:rPr>
              <a:t>检查之前的</a:t>
            </a:r>
            <a:r>
              <a:rPr lang="en-US" altLang="zh-CN" sz="1400">
                <a:solidFill>
                  <a:srgbClr val="FF0000"/>
                </a:solidFill>
                <a:ea typeface="宋体" charset="0"/>
              </a:rPr>
              <a:t>sk</a:t>
            </a:r>
            <a:r>
              <a:rPr lang="en-US" altLang="en-US" sz="1400">
                <a:solidFill>
                  <a:srgbClr val="FF0000"/>
                </a:solidFill>
                <a:ea typeface="宋体" charset="0"/>
              </a:rPr>
              <a:t> profile</a:t>
            </a:r>
            <a:r>
              <a:rPr lang="zh-CN" altLang="en-US" sz="1400">
                <a:solidFill>
                  <a:srgbClr val="FF0000"/>
                </a:solidFill>
                <a:ea typeface="宋体" charset="0"/>
              </a:rPr>
              <a:t>是不是满足绝热近似</a:t>
            </a:r>
            <a:endParaRPr lang="zh-CN" altLang="en-US" sz="1400">
              <a:solidFill>
                <a:srgbClr val="FF0000"/>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true"/>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443605" y="1155700"/>
            <a:ext cx="4088130" cy="1814830"/>
          </a:xfrm>
          <a:prstGeom prst="rect">
            <a:avLst/>
          </a:prstGeom>
          <a:noFill/>
        </p:spPr>
        <p:txBody>
          <a:bodyPr wrap="squar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角与中心区</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的个数成正比</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目前无杂质的情况下，假设是</a:t>
            </a:r>
            <a:r>
              <a:rPr lang="zh-CN" altLang="en-US" sz="1400" dirty="0">
                <a:solidFill>
                  <a:srgbClr val="FF0000"/>
                </a:solidFill>
                <a:latin typeface="+mj-lt"/>
                <a:ea typeface="宋体" pitchFamily="2" charset="-122"/>
              </a:rPr>
              <a:t>弹道输运</a:t>
            </a:r>
            <a:endParaRPr lang="zh-CN" altLang="en-US" sz="1400" dirty="0">
              <a:solidFill>
                <a:srgbClr val="FF0000"/>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杂质的动量散射对任何磁结构中的自旋输运都是有害的</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a:t>
            </a:r>
            <a:r>
              <a:rPr lang="en-US" altLang="zh-CN" sz="1400" dirty="0">
                <a:solidFill>
                  <a:schemeClr val="tx1"/>
                </a:solidFill>
                <a:latin typeface="+mj-lt"/>
                <a:ea typeface="宋体" pitchFamily="2" charset="-122"/>
              </a:rPr>
              <a:t>49,50</a:t>
            </a:r>
            <a:r>
              <a:rPr lang="en-US" altLang="en-US" sz="1400" dirty="0">
                <a:solidFill>
                  <a:schemeClr val="tx1"/>
                </a:solidFill>
                <a:latin typeface="+mj-lt"/>
                <a:ea typeface="宋体" pitchFamily="2" charset="-122"/>
              </a:rPr>
              <a:t>]</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latin typeface="+mj-lt"/>
                <a:ea typeface="宋体" pitchFamily="2" charset="-122"/>
                <a:sym typeface="+mn-ea"/>
              </a:rPr>
              <a:t>研究杂质对</a:t>
            </a:r>
            <a:r>
              <a:rPr lang="en-US" altLang="zh-CN" sz="1400" dirty="0">
                <a:latin typeface="+mj-lt"/>
                <a:ea typeface="宋体" pitchFamily="2" charset="-122"/>
                <a:sym typeface="+mn-ea"/>
              </a:rPr>
              <a:t>T(S)HE</a:t>
            </a:r>
            <a:r>
              <a:rPr lang="zh-CN" altLang="en-US" sz="1400" dirty="0">
                <a:latin typeface="+mj-lt"/>
                <a:ea typeface="宋体" pitchFamily="2" charset="-122"/>
                <a:sym typeface="+mn-ea"/>
              </a:rPr>
              <a:t>影响时，中心区放一个</a:t>
            </a:r>
            <a:r>
              <a:rPr lang="en-US" altLang="zh-CN" sz="1400" dirty="0">
                <a:latin typeface="+mj-lt"/>
                <a:ea typeface="宋体" pitchFamily="2" charset="-122"/>
                <a:sym typeface="+mn-ea"/>
              </a:rPr>
              <a:t>sk</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无序：</a:t>
            </a:r>
            <a:r>
              <a:rPr lang="en-US" altLang="zh-CN" sz="1400" dirty="0">
                <a:latin typeface="+mj-lt"/>
                <a:ea typeface="宋体" pitchFamily="2" charset="-122"/>
                <a:sym typeface="+mn-ea"/>
              </a:rPr>
              <a:t>on-site</a:t>
            </a:r>
            <a:r>
              <a:rPr lang="en-US" altLang="en-US" sz="1400" dirty="0">
                <a:latin typeface="+mj-lt"/>
                <a:ea typeface="宋体" pitchFamily="2" charset="-122"/>
                <a:sym typeface="+mn-ea"/>
              </a:rPr>
              <a:t> potential</a:t>
            </a:r>
            <a:r>
              <a:rPr lang="zh-CN" altLang="en-US" sz="1400" dirty="0">
                <a:latin typeface="+mj-lt"/>
                <a:ea typeface="宋体" pitchFamily="2" charset="-122"/>
                <a:sym typeface="+mn-ea"/>
              </a:rPr>
              <a:t>是正态分布的随机数</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弱无序使</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信号变光滑，并明显抑制</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样品电导的半经验公式：</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true"/>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true"/>
          </p:cNvPicPr>
          <p:nvPr/>
        </p:nvPicPr>
        <p:blipFill>
          <a:blip r:embed="rId3"/>
          <a:srcRect/>
          <a:stretch>
            <a:fillRect/>
          </a:stretch>
        </p:blipFill>
        <p:spPr>
          <a:xfrm>
            <a:off x="144145" y="1516380"/>
            <a:ext cx="2747645" cy="1741805"/>
          </a:xfrm>
          <a:prstGeom prst="rect">
            <a:avLst/>
          </a:prstGeom>
        </p:spPr>
      </p:pic>
      <p:sp>
        <p:nvSpPr>
          <p:cNvPr id="7" name="Text Box 6"/>
          <p:cNvSpPr txBox="true"/>
          <p:nvPr/>
        </p:nvSpPr>
        <p:spPr>
          <a:xfrm>
            <a:off x="3693160" y="3909060"/>
            <a:ext cx="3745865" cy="1599565"/>
          </a:xfrm>
          <a:prstGeom prst="rect">
            <a:avLst/>
          </a:prstGeom>
          <a:noFill/>
        </p:spPr>
        <p:txBody>
          <a:bodyPr wrap="square" rtlCol="0">
            <a:spAutoFit/>
          </a:bodyPr>
          <a:p>
            <a:r>
              <a:rPr lang="en-US" altLang="zh-CN" sz="1400">
                <a:solidFill>
                  <a:schemeClr val="tx1"/>
                </a:solidFill>
                <a:ea typeface="宋体" charset="0"/>
              </a:rPr>
              <a:t>N</a:t>
            </a:r>
            <a:r>
              <a:rPr lang="zh-CN" altLang="en-US" sz="1400">
                <a:solidFill>
                  <a:schemeClr val="tx1"/>
                </a:solidFill>
                <a:ea typeface="宋体" charset="0"/>
              </a:rPr>
              <a:t>是</a:t>
            </a:r>
            <a:r>
              <a:rPr lang="en-US" altLang="zh-CN" sz="1400">
                <a:solidFill>
                  <a:schemeClr val="tx1"/>
                </a:solidFill>
                <a:ea typeface="宋体" charset="0"/>
              </a:rPr>
              <a:t>channel</a:t>
            </a:r>
            <a:r>
              <a:rPr lang="zh-CN" altLang="en-US" sz="1400">
                <a:solidFill>
                  <a:schemeClr val="tx1"/>
                </a:solidFill>
                <a:ea typeface="宋体" charset="0"/>
              </a:rPr>
              <a:t>个数，得电阻反比于样品长度，系数为平均自由程，得：局域化效应可忽略</a:t>
            </a:r>
            <a:endParaRPr lang="zh-CN" altLang="en-US" sz="1400">
              <a:solidFill>
                <a:schemeClr val="tx1"/>
              </a:solidFill>
              <a:ea typeface="宋体" charset="0"/>
            </a:endParaRPr>
          </a:p>
          <a:p>
            <a:pPr marL="285750" indent="-285750">
              <a:buFont typeface="Arial" panose="02080604020202020204" pitchFamily="34" charset="0"/>
              <a:buChar char="•"/>
            </a:pPr>
            <a:r>
              <a:rPr lang="en-US" altLang="zh-CN" sz="1400">
                <a:solidFill>
                  <a:schemeClr val="tx1"/>
                </a:solidFill>
                <a:ea typeface="宋体" charset="0"/>
              </a:rPr>
              <a:t>T(S)HE</a:t>
            </a:r>
            <a:r>
              <a:rPr lang="zh-CN" altLang="en-US" sz="1400">
                <a:solidFill>
                  <a:schemeClr val="tx1"/>
                </a:solidFill>
                <a:ea typeface="宋体" charset="0"/>
              </a:rPr>
              <a:t>对无序很敏感</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中心区只有一个</a:t>
            </a:r>
            <a:r>
              <a:rPr lang="en-US" altLang="zh-CN" sz="1400">
                <a:solidFill>
                  <a:schemeClr val="tx1"/>
                </a:solidFill>
                <a:ea typeface="宋体" charset="0"/>
              </a:rPr>
              <a:t>sk</a:t>
            </a:r>
            <a:r>
              <a:rPr lang="zh-CN" altLang="en-US" sz="1400">
                <a:solidFill>
                  <a:schemeClr val="tx1"/>
                </a:solidFill>
                <a:ea typeface="宋体" charset="0"/>
              </a:rPr>
              <a:t>与多个</a:t>
            </a:r>
            <a:r>
              <a:rPr lang="en-US" altLang="zh-CN" sz="1400">
                <a:solidFill>
                  <a:schemeClr val="tx1"/>
                </a:solidFill>
                <a:ea typeface="宋体" charset="0"/>
              </a:rPr>
              <a:t>sk</a:t>
            </a:r>
            <a:r>
              <a:rPr lang="zh-CN" altLang="en-US" sz="1400">
                <a:solidFill>
                  <a:schemeClr val="tx1"/>
                </a:solidFill>
                <a:ea typeface="宋体" charset="0"/>
              </a:rPr>
              <a:t>，对无序敏感程序相同</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上述结果均为零温，有限温实验上依然有观测到</a:t>
            </a:r>
            <a:r>
              <a:rPr lang="en-US" altLang="zh-CN" sz="1400">
                <a:solidFill>
                  <a:schemeClr val="tx1"/>
                </a:solidFill>
                <a:ea typeface="宋体" charset="0"/>
              </a:rPr>
              <a:t>THE</a:t>
            </a:r>
            <a:endParaRPr lang="en-US" altLang="zh-CN" sz="1400">
              <a:solidFill>
                <a:schemeClr val="tx1"/>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true"/>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pitchFamily="2" charset="-122"/>
                <a:sym typeface="+mn-ea"/>
              </a:rPr>
              <a:t>时相似</a:t>
            </a:r>
            <a:endParaRPr lang="zh-CN" altLang="en-US" sz="1400">
              <a:solidFill>
                <a:schemeClr val="tx1"/>
              </a:solidFill>
              <a:ea typeface="宋体" pitchFamily="2" charset="-122"/>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pitchFamily="2" charset="-122"/>
              </a:rPr>
              <a:t>2. </a:t>
            </a:r>
            <a:r>
              <a:rPr lang="zh-CN" altLang="en-US" sz="1400">
                <a:ea typeface="宋体" pitchFamily="2" charset="-122"/>
              </a:rPr>
              <a:t>面内自旋极化电流产生的自旋力矩</a:t>
            </a:r>
            <a:endParaRPr lang="zh-CN" altLang="en-US" sz="1400">
              <a:ea typeface="宋体" pitchFamily="2" charset="-122"/>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pitchFamily="2" charset="-122"/>
              </a:rPr>
              <a:t>无序下，不同电流密度产生的自旋</a:t>
            </a:r>
            <a:r>
              <a:rPr lang="en-US" altLang="zh-CN" sz="1400">
                <a:ea typeface="宋体" pitchFamily="2" charset="-122"/>
              </a:rPr>
              <a:t>Hall</a:t>
            </a:r>
            <a:r>
              <a:rPr lang="zh-CN" altLang="en-US" sz="1400">
                <a:ea typeface="宋体" pitchFamily="2" charset="-122"/>
              </a:rPr>
              <a:t>力矩驱动的</a:t>
            </a:r>
            <a:r>
              <a:rPr lang="en-US" altLang="zh-CN" sz="1400">
                <a:ea typeface="宋体" pitchFamily="2" charset="-122"/>
              </a:rPr>
              <a:t>sk</a:t>
            </a:r>
            <a:r>
              <a:rPr lang="zh-CN" altLang="en-US" sz="1400">
                <a:ea typeface="宋体" pitchFamily="2" charset="-122"/>
              </a:rPr>
              <a:t>轨迹</a:t>
            </a:r>
            <a:endParaRPr lang="zh-CN" altLang="en-US" sz="1400">
              <a:ea typeface="宋体" pitchFamily="2" charset="-122"/>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pitchFamily="2" charset="-122"/>
              </a:rPr>
              <a:t>电流密度</a:t>
            </a:r>
            <a:endParaRPr lang="zh-CN" altLang="en-US" sz="1200" b="1">
              <a:solidFill>
                <a:srgbClr val="FF0000"/>
              </a:solidFill>
              <a:ea typeface="宋体" pitchFamily="2" charset="-122"/>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pitchFamily="2" charset="-122"/>
              </a:rPr>
              <a:t>大电流密度</a:t>
            </a:r>
            <a:endParaRPr lang="zh-CN" altLang="en-US" sz="1200" b="1">
              <a:solidFill>
                <a:srgbClr val="FF0000"/>
              </a:solidFill>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67280" y="1567815"/>
            <a:ext cx="3110230" cy="288290"/>
          </a:xfrm>
          <a:prstGeom prst="rect">
            <a:avLst/>
          </a:prstGeom>
        </p:spPr>
      </p:pic>
      <p:sp>
        <p:nvSpPr>
          <p:cNvPr id="13" name="Text Box 12"/>
          <p:cNvSpPr txBox="true"/>
          <p:nvPr/>
        </p:nvSpPr>
        <p:spPr>
          <a:xfrm>
            <a:off x="874395" y="1597660"/>
            <a:ext cx="1189990" cy="306705"/>
          </a:xfrm>
          <a:prstGeom prst="rect">
            <a:avLst/>
          </a:prstGeom>
          <a:noFill/>
        </p:spPr>
        <p:txBody>
          <a:bodyPr wrap="none" rtlCol="0">
            <a:spAutoFit/>
          </a:bodyPr>
          <a:p>
            <a:r>
              <a:rPr lang="zh-CN" sz="1400">
                <a:ea typeface="宋体" pitchFamily="2" charset="-122"/>
              </a:rPr>
              <a:t>面内电流</a:t>
            </a:r>
            <a:r>
              <a:rPr lang="en-US" altLang="zh-CN" sz="1400">
                <a:ea typeface="宋体" pitchFamily="2" charset="-122"/>
              </a:rPr>
              <a:t>[49]</a:t>
            </a:r>
            <a:endParaRPr lang="en-US" alt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541780" y="3056255"/>
            <a:ext cx="4104005" cy="488315"/>
          </a:xfrm>
          <a:prstGeom prst="rect">
            <a:avLst/>
          </a:prstGeom>
        </p:spPr>
      </p:pic>
      <p:sp>
        <p:nvSpPr>
          <p:cNvPr id="7" name="Text Box 6"/>
          <p:cNvSpPr txBox="true"/>
          <p:nvPr/>
        </p:nvSpPr>
        <p:spPr>
          <a:xfrm>
            <a:off x="874395" y="2496185"/>
            <a:ext cx="1545590" cy="306705"/>
          </a:xfrm>
          <a:prstGeom prst="rect">
            <a:avLst/>
          </a:prstGeom>
          <a:noFill/>
        </p:spPr>
        <p:txBody>
          <a:bodyPr wrap="none" rtlCol="0">
            <a:spAutoFit/>
          </a:bodyPr>
          <a:p>
            <a:r>
              <a:rPr lang="zh-CN" sz="1400">
                <a:ea typeface="宋体" pitchFamily="2" charset="-122"/>
              </a:rPr>
              <a:t>垂直面的电流</a:t>
            </a:r>
            <a:r>
              <a:rPr lang="en-US" altLang="zh-CN" sz="1400">
                <a:ea typeface="宋体" pitchFamily="2" charset="-122"/>
              </a:rPr>
              <a:t>[50]</a:t>
            </a:r>
            <a:endParaRPr lang="en-US" alt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pic>
        <p:nvPicPr>
          <p:cNvPr id="2" name="Picture 1" descr="1"/>
          <p:cNvPicPr>
            <a:picLocks noChangeAspect="true"/>
          </p:cNvPicPr>
          <p:nvPr/>
        </p:nvPicPr>
        <p:blipFill>
          <a:blip r:embed="rId3"/>
          <a:stretch>
            <a:fillRect/>
          </a:stretch>
        </p:blipFill>
        <p:spPr>
          <a:xfrm>
            <a:off x="5347335" y="528955"/>
            <a:ext cx="2089150" cy="608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true"/>
          <p:nvPr/>
        </p:nvSpPr>
        <p:spPr>
          <a:xfrm>
            <a:off x="438523" y="5848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404924"/>
            <a:ext cx="3600799" cy="915689"/>
          </a:xfrm>
          <a:prstGeom prst="rect">
            <a:avLst/>
          </a:prstGeom>
        </p:spPr>
      </p:pic>
      <p:sp>
        <p:nvSpPr>
          <p:cNvPr id="6" name="Text Box 5"/>
          <p:cNvSpPr txBox="true"/>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537984"/>
            <a:ext cx="3609725" cy="963468"/>
          </a:xfrm>
          <a:prstGeom prst="rect">
            <a:avLst/>
          </a:prstGeom>
        </p:spPr>
      </p:pic>
      <p:sp>
        <p:nvSpPr>
          <p:cNvPr id="11" name="Text Box 10"/>
          <p:cNvSpPr txBox="true"/>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pitchFamily="2" charset="-122"/>
              </a:rPr>
              <a:t>分布</a:t>
            </a:r>
            <a:endParaRPr lang="zh-CN" sz="1325">
              <a:ea typeface="宋体" pitchFamily="2" charset="-122"/>
            </a:endParaRPr>
          </a:p>
        </p:txBody>
      </p:sp>
      <p:sp>
        <p:nvSpPr>
          <p:cNvPr id="2" name="Text Box 1"/>
          <p:cNvSpPr txBox="true"/>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720" y="4003040"/>
            <a:ext cx="4583430" cy="643255"/>
          </a:xfrm>
          <a:prstGeom prst="rect">
            <a:avLst/>
          </a:prstGeom>
          <a:noFill/>
        </p:spPr>
        <p:txBody>
          <a:bodyPr wrap="square" rtlCol="0">
            <a:spAutoFit/>
          </a:bodyPr>
          <a:p>
            <a:pPr marL="285750" indent="-285750">
              <a:lnSpc>
                <a:spcPct val="90000"/>
              </a:lnSpc>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80604020202020204" pitchFamily="34" charset="0"/>
              <a:buChar char="•"/>
            </a:pPr>
            <a:r>
              <a:rPr lang="en-US" altLang="zh-CN" sz="1325">
                <a:solidFill>
                  <a:srgbClr val="FF0000"/>
                </a:solidFill>
              </a:rPr>
              <a:t>breathing mode</a:t>
            </a:r>
            <a:r>
              <a:rPr lang="zh-CN" altLang="en-US" sz="1325">
                <a:solidFill>
                  <a:srgbClr val="FF0000"/>
                </a:solidFill>
                <a:ea typeface="宋体" charset="0"/>
              </a:rPr>
              <a:t>可看作准粒子（玻色子），入射波吸收或释放一个准粒子，能谱变化，类似原子光谱</a:t>
            </a:r>
            <a:endParaRPr lang="en-US" altLang="zh-CN" sz="1325">
              <a:solidFill>
                <a:srgbClr val="FF0000"/>
              </a:solidFill>
              <a:ea typeface="宋体" charset="0"/>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pitchFamily="2" charset="-122"/>
              </a:rPr>
              <a:t>理论</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lvl="1" indent="0">
              <a:lnSpc>
                <a:spcPct val="110000"/>
              </a:lnSpc>
              <a:buNone/>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不能超过热噪声，与系统细节和非平衡条件无关。</a:t>
            </a:r>
            <a:endParaRPr lang="zh-CN" altLang="en-US" sz="1400" dirty="0">
              <a:ea typeface="宋体" pitchFamily="2" charset="-122"/>
            </a:endParaRPr>
          </a:p>
          <a:p>
            <a:pPr lvl="1" indent="0">
              <a:lnSpc>
                <a:spcPct val="110000"/>
              </a:lnSpc>
              <a:buNone/>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无这一限制，说明零流条件下电荷输运与热输运根本上不同。</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
        <p:nvSpPr>
          <p:cNvPr id="3" name="Text Box 2"/>
          <p:cNvSpPr txBox="true"/>
          <p:nvPr/>
        </p:nvSpPr>
        <p:spPr>
          <a:xfrm>
            <a:off x="129540" y="4991100"/>
            <a:ext cx="3649345" cy="306705"/>
          </a:xfrm>
          <a:prstGeom prst="rect">
            <a:avLst/>
          </a:prstGeom>
          <a:noFill/>
        </p:spPr>
        <p:txBody>
          <a:bodyPr wrap="none" rtlCol="0">
            <a:spAutoFit/>
          </a:bodyPr>
          <a:p>
            <a:pPr marL="285750" indent="-285750">
              <a:buFont typeface="Arial" panose="0208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24790" y="525145"/>
            <a:ext cx="6255385" cy="1014730"/>
          </a:xfrm>
          <a:prstGeom prst="rect">
            <a:avLst/>
          </a:prstGeom>
          <a:noFill/>
        </p:spPr>
        <p:txBody>
          <a:bodyPr wrap="none" rtlCol="0">
            <a:spAutoFit/>
          </a:bodyPr>
          <a:p>
            <a:pPr marL="285750" indent="-285750" algn="l">
              <a:buFont typeface="Arial" panose="02080604020202020204" pitchFamily="34" charset="0"/>
              <a:buChar char="•"/>
            </a:pPr>
            <a:r>
              <a:rPr lang="zh-CN" sz="1200" dirty="0">
                <a:solidFill>
                  <a:schemeClr val="tx1"/>
                </a:solidFill>
                <a:latin typeface="+mj-lt"/>
                <a:ea typeface="宋体" pitchFamily="2" charset="-122"/>
                <a:sym typeface="+mn-ea"/>
              </a:rPr>
              <a:t>反铁磁</a:t>
            </a:r>
            <a:r>
              <a:rPr lang="en-US" altLang="zh-CN" sz="1200" dirty="0">
                <a:solidFill>
                  <a:schemeClr val="tx1"/>
                </a:solidFill>
                <a:latin typeface="+mj-lt"/>
                <a:ea typeface="宋体" pitchFamily="2" charset="-122"/>
                <a:sym typeface="+mn-ea"/>
              </a:rPr>
              <a:t>(AFM)</a:t>
            </a:r>
            <a:r>
              <a:rPr lang="zh-CN" sz="1200" dirty="0">
                <a:solidFill>
                  <a:schemeClr val="tx1"/>
                </a:solidFill>
                <a:latin typeface="+mj-lt"/>
                <a:ea typeface="宋体" pitchFamily="2" charset="-122"/>
                <a:sym typeface="+mn-ea"/>
              </a:rPr>
              <a:t>中自旋波</a:t>
            </a:r>
            <a:r>
              <a:rPr lang="en-US" altLang="zh-CN" sz="1200" dirty="0">
                <a:solidFill>
                  <a:schemeClr val="tx1"/>
                </a:solidFill>
                <a:latin typeface="+mj-lt"/>
                <a:ea typeface="宋体" pitchFamily="2" charset="-122"/>
                <a:sym typeface="+mn-ea"/>
              </a:rPr>
              <a:t>(SW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频率是</a:t>
            </a:r>
            <a:r>
              <a:rPr lang="en-US" altLang="zh-CN" sz="1200" dirty="0">
                <a:solidFill>
                  <a:schemeClr val="tx1"/>
                </a:solidFill>
                <a:latin typeface="+mj-lt"/>
                <a:ea typeface="宋体" pitchFamily="2" charset="-122"/>
                <a:sym typeface="+mn-ea"/>
              </a:rPr>
              <a:t>THz,</a:t>
            </a:r>
            <a:r>
              <a:rPr lang="zh-CN" altLang="en-US" sz="1200" dirty="0">
                <a:solidFill>
                  <a:schemeClr val="tx1"/>
                </a:solidFill>
                <a:latin typeface="+mj-lt"/>
                <a:ea typeface="宋体" pitchFamily="2" charset="-122"/>
                <a:sym typeface="+mn-ea"/>
              </a:rPr>
              <a:t>是铁磁体中</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1000</a:t>
            </a:r>
            <a:r>
              <a:rPr lang="zh-CN" altLang="en-US" sz="1200" dirty="0">
                <a:solidFill>
                  <a:schemeClr val="tx1"/>
                </a:solidFill>
                <a:latin typeface="+mj-lt"/>
                <a:ea typeface="宋体" pitchFamily="2" charset="-122"/>
                <a:sym typeface="+mn-ea"/>
              </a:rPr>
              <a:t>倍</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目前</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驱动</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的畴壁</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运动研究主要在共线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a:t>
            </a:r>
            <a:r>
              <a:rPr lang="en-US" altLang="zh-CN" sz="1200" dirty="0">
                <a:solidFill>
                  <a:schemeClr val="tx1"/>
                </a:solidFill>
                <a:latin typeface="+mj-lt"/>
                <a:ea typeface="宋体" pitchFamily="2" charset="-122"/>
                <a:sym typeface="+mn-ea"/>
              </a:rPr>
              <a:t>[</a:t>
            </a:r>
            <a:r>
              <a:rPr lang="en-US" altLang="en-US" sz="1200" dirty="0">
                <a:solidFill>
                  <a:schemeClr val="tx1"/>
                </a:solidFill>
                <a:latin typeface="+mj-lt"/>
                <a:ea typeface="宋体" pitchFamily="2" charset="-122"/>
                <a:sym typeface="+mn-ea"/>
              </a:rPr>
              <a:t>15-20]</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最近有一个实验报道，可以用激光脉冲来在非共线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中扫描和写入</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 [24]</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理论表明在金属中这种</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可以用自旋流来操控</a:t>
            </a:r>
            <a:r>
              <a:rPr lang="en-US" altLang="zh-CN" sz="1200" dirty="0">
                <a:solidFill>
                  <a:schemeClr val="tx1"/>
                </a:solidFill>
                <a:latin typeface="+mj-lt"/>
                <a:ea typeface="宋体" pitchFamily="2" charset="-122"/>
                <a:sym typeface="+mn-ea"/>
              </a:rPr>
              <a:t> </a:t>
            </a:r>
            <a:r>
              <a:rPr lang="en-US" altLang="en-US" sz="1200" dirty="0">
                <a:solidFill>
                  <a:schemeClr val="tx1"/>
                </a:solidFill>
                <a:latin typeface="+mj-lt"/>
                <a:ea typeface="宋体" pitchFamily="2" charset="-122"/>
                <a:sym typeface="+mn-ea"/>
              </a:rPr>
              <a:t>[26,26]</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本文理论表明：在</a:t>
            </a:r>
            <a:r>
              <a:rPr lang="zh-CN" altLang="en-US" sz="1200" dirty="0">
                <a:solidFill>
                  <a:srgbClr val="FF0000"/>
                </a:solidFill>
                <a:latin typeface="+mj-lt"/>
                <a:ea typeface="宋体" pitchFamily="2" charset="-122"/>
                <a:sym typeface="+mn-ea"/>
              </a:rPr>
              <a:t>非共线</a:t>
            </a:r>
            <a:r>
              <a:rPr lang="en-US" altLang="zh-CN" sz="1200" dirty="0">
                <a:latin typeface="+mj-lt"/>
                <a:ea typeface="宋体" pitchFamily="2" charset="-122"/>
                <a:sym typeface="+mn-ea"/>
              </a:rPr>
              <a:t>AFM </a:t>
            </a:r>
            <a:r>
              <a:rPr lang="en-US" altLang="en-US" sz="1200" dirty="0">
                <a:latin typeface="+mj-lt"/>
                <a:ea typeface="宋体" pitchFamily="2" charset="-122"/>
                <a:sym typeface="+mn-ea"/>
              </a:rPr>
              <a:t>Kagome</a:t>
            </a:r>
            <a:r>
              <a:rPr lang="zh-CN" altLang="en-US" sz="1200" dirty="0">
                <a:latin typeface="+mj-lt"/>
                <a:ea typeface="宋体" pitchFamily="2" charset="-122"/>
                <a:sym typeface="+mn-ea"/>
              </a:rPr>
              <a:t>晶格中可以通过调节</a:t>
            </a:r>
            <a:r>
              <a:rPr lang="en-US" altLang="zh-CN" sz="1200" dirty="0">
                <a:latin typeface="+mj-lt"/>
                <a:ea typeface="宋体" pitchFamily="2" charset="-122"/>
                <a:sym typeface="+mn-ea"/>
              </a:rPr>
              <a:t>SW</a:t>
            </a:r>
            <a:r>
              <a:rPr lang="zh-CN" altLang="en-US" sz="1200" dirty="0">
                <a:latin typeface="+mj-lt"/>
                <a:ea typeface="宋体" pitchFamily="2" charset="-122"/>
                <a:sym typeface="+mn-ea"/>
              </a:rPr>
              <a:t>的频率来使</a:t>
            </a:r>
            <a:r>
              <a:rPr lang="en-US" altLang="zh-CN" sz="1200" dirty="0">
                <a:latin typeface="+mj-lt"/>
                <a:ea typeface="宋体" pitchFamily="2" charset="-122"/>
                <a:sym typeface="+mn-ea"/>
              </a:rPr>
              <a:t>DW</a:t>
            </a:r>
            <a:r>
              <a:rPr lang="zh-CN" altLang="en-US" sz="1200" dirty="0">
                <a:latin typeface="+mj-lt"/>
                <a:ea typeface="宋体" pitchFamily="2" charset="-122"/>
                <a:sym typeface="+mn-ea"/>
              </a:rPr>
              <a:t>双向运动</a:t>
            </a:r>
            <a:endParaRPr lang="zh-CN" altLang="en-US" sz="12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67945" y="1489075"/>
            <a:ext cx="3305175" cy="1967230"/>
          </a:xfrm>
          <a:prstGeom prst="rect">
            <a:avLst/>
          </a:prstGeom>
        </p:spPr>
      </p:pic>
      <p:sp>
        <p:nvSpPr>
          <p:cNvPr id="5" name="Text Box 4"/>
          <p:cNvSpPr txBox="true"/>
          <p:nvPr/>
        </p:nvSpPr>
        <p:spPr>
          <a:xfrm>
            <a:off x="2171700" y="1958975"/>
            <a:ext cx="1257935" cy="460375"/>
          </a:xfrm>
          <a:prstGeom prst="rect">
            <a:avLst/>
          </a:prstGeom>
          <a:noFill/>
        </p:spPr>
        <p:txBody>
          <a:bodyPr wrap="square" rtlCol="0">
            <a:spAutoFit/>
          </a:bodyPr>
          <a:p>
            <a:r>
              <a:rPr lang="zh-CN" altLang="en-US" sz="1200" b="1">
                <a:solidFill>
                  <a:srgbClr val="FF0000"/>
                </a:solidFill>
                <a:ea typeface="宋体" pitchFamily="2" charset="-122"/>
              </a:rPr>
              <a:t>低频率自旋波：远离波源</a:t>
            </a:r>
            <a:endParaRPr lang="zh-CN" altLang="en-US" sz="1200" b="1">
              <a:solidFill>
                <a:srgbClr val="FF0000"/>
              </a:solidFill>
              <a:ea typeface="宋体" pitchFamily="2" charset="-122"/>
            </a:endParaRPr>
          </a:p>
        </p:txBody>
      </p:sp>
      <p:sp>
        <p:nvSpPr>
          <p:cNvPr id="6" name="Text Box 5"/>
          <p:cNvSpPr txBox="true"/>
          <p:nvPr/>
        </p:nvSpPr>
        <p:spPr>
          <a:xfrm>
            <a:off x="2171700" y="3001645"/>
            <a:ext cx="1123315" cy="460375"/>
          </a:xfrm>
          <a:prstGeom prst="rect">
            <a:avLst/>
          </a:prstGeom>
          <a:noFill/>
        </p:spPr>
        <p:txBody>
          <a:bodyPr wrap="square" rtlCol="0">
            <a:spAutoFit/>
          </a:bodyPr>
          <a:p>
            <a:r>
              <a:rPr lang="zh-CN" altLang="en-US" sz="1200" b="1">
                <a:solidFill>
                  <a:srgbClr val="FF0000"/>
                </a:solidFill>
                <a:ea typeface="宋体" pitchFamily="2" charset="-122"/>
              </a:rPr>
              <a:t>高频率自旋波：靠近波源</a:t>
            </a:r>
            <a:endParaRPr lang="zh-CN" altLang="en-US" sz="1200" b="1">
              <a:solidFill>
                <a:srgbClr val="FF0000"/>
              </a:solidFill>
              <a:ea typeface="宋体" pitchFamily="2" charset="-122"/>
            </a:endParaRPr>
          </a:p>
        </p:txBody>
      </p:sp>
      <p:sp>
        <p:nvSpPr>
          <p:cNvPr id="7" name="Text Box 6"/>
          <p:cNvSpPr txBox="true"/>
          <p:nvPr/>
        </p:nvSpPr>
        <p:spPr>
          <a:xfrm>
            <a:off x="67945" y="1720850"/>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sp>
        <p:nvSpPr>
          <p:cNvPr id="8" name="Text Box 7"/>
          <p:cNvSpPr txBox="true"/>
          <p:nvPr/>
        </p:nvSpPr>
        <p:spPr>
          <a:xfrm>
            <a:off x="116840" y="2831465"/>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509520"/>
            <a:ext cx="1406525" cy="229870"/>
          </a:xfrm>
          <a:prstGeom prst="rect">
            <a:avLst/>
          </a:prstGeom>
        </p:spPr>
      </p:pic>
      <p:sp>
        <p:nvSpPr>
          <p:cNvPr id="13" name="Text Box 12"/>
          <p:cNvSpPr txBox="true"/>
          <p:nvPr/>
        </p:nvSpPr>
        <p:spPr>
          <a:xfrm>
            <a:off x="3592830" y="2724150"/>
            <a:ext cx="3465830" cy="1014730"/>
          </a:xfrm>
          <a:prstGeom prst="rect">
            <a:avLst/>
          </a:prstGeom>
          <a:noFill/>
        </p:spPr>
        <p:txBody>
          <a:bodyPr wrap="none" rtlCol="0">
            <a:spAutoFit/>
          </a:bodyPr>
          <a:p>
            <a:pPr marL="285750" indent="-285750">
              <a:buFont typeface="Arial" panose="02080604020202020204" pitchFamily="34" charset="0"/>
              <a:buChar char="•"/>
            </a:pPr>
            <a:r>
              <a:rPr lang="zh-CN" altLang="en-US" sz="1200">
                <a:ea typeface="宋体" pitchFamily="2" charset="-122"/>
              </a:rPr>
              <a:t>用上述</a:t>
            </a:r>
            <a:r>
              <a:rPr lang="en-US" altLang="zh-CN" sz="1200">
                <a:ea typeface="宋体" pitchFamily="2" charset="-122"/>
              </a:rPr>
              <a:t>H</a:t>
            </a:r>
            <a:r>
              <a:rPr lang="zh-CN" altLang="en-US" sz="1200">
                <a:ea typeface="宋体" pitchFamily="2" charset="-122"/>
              </a:rPr>
              <a:t>做</a:t>
            </a:r>
            <a:r>
              <a:rPr lang="en-US" altLang="zh-CN" sz="1200">
                <a:ea typeface="宋体" pitchFamily="2" charset="-122"/>
              </a:rPr>
              <a:t>LLG</a:t>
            </a:r>
            <a:r>
              <a:rPr lang="zh-CN" altLang="en-US" sz="1200">
                <a:ea typeface="宋体" pitchFamily="2" charset="-122"/>
              </a:rPr>
              <a:t>模拟</a:t>
            </a:r>
            <a:r>
              <a:rPr lang="en-US" altLang="zh-CN" sz="1200">
                <a:ea typeface="宋体" pitchFamily="2" charset="-122"/>
              </a:rPr>
              <a:t>[33]</a:t>
            </a:r>
            <a:r>
              <a:rPr lang="zh-CN" altLang="en-US" sz="1200">
                <a:ea typeface="宋体" pitchFamily="2" charset="-122"/>
              </a:rPr>
              <a:t>，得到</a:t>
            </a:r>
            <a:r>
              <a:rPr lang="en-US" altLang="zh-CN" sz="1200">
                <a:ea typeface="宋体" pitchFamily="2" charset="-122"/>
              </a:rPr>
              <a:t>DW</a:t>
            </a:r>
            <a:r>
              <a:rPr lang="zh-CN" altLang="en-US" sz="1200">
                <a:ea typeface="宋体" pitchFamily="2" charset="-122"/>
              </a:rPr>
              <a:t>运动</a:t>
            </a:r>
            <a:endParaRPr lang="zh-CN" altLang="en-US" sz="1200">
              <a:ea typeface="宋体" pitchFamily="2" charset="-122"/>
            </a:endParaRPr>
          </a:p>
          <a:p>
            <a:pPr marL="285750" indent="-285750">
              <a:buFont typeface="Arial" panose="02080604020202020204" pitchFamily="34" charset="0"/>
              <a:buChar char="•"/>
            </a:pPr>
            <a:r>
              <a:rPr lang="en-US" altLang="zh-CN" sz="1200">
                <a:ea typeface="宋体" pitchFamily="2" charset="-122"/>
              </a:rPr>
              <a:t>a=0.3nm</a:t>
            </a:r>
            <a:r>
              <a:rPr lang="zh-CN" altLang="en-US" sz="1200">
                <a:ea typeface="宋体" pitchFamily="2" charset="-122"/>
              </a:rPr>
              <a:t>，</a:t>
            </a:r>
            <a:r>
              <a:rPr lang="en-US" altLang="zh-CN" sz="1200">
                <a:ea typeface="宋体" pitchFamily="2" charset="-122"/>
              </a:rPr>
              <a:t>500x4</a:t>
            </a:r>
            <a:r>
              <a:rPr lang="zh-CN" altLang="en-US" sz="1200">
                <a:ea typeface="宋体" pitchFamily="2" charset="-122"/>
              </a:rPr>
              <a:t>个元胞大小</a:t>
            </a:r>
            <a:endParaRPr lang="zh-CN" altLang="en-US" sz="1200">
              <a:ea typeface="宋体" pitchFamily="2" charset="-122"/>
            </a:endParaRPr>
          </a:p>
          <a:p>
            <a:pPr marL="285750" indent="-285750">
              <a:buFont typeface="Arial" panose="02080604020202020204" pitchFamily="34" charset="0"/>
              <a:buChar char="•"/>
            </a:pPr>
            <a:r>
              <a:rPr lang="zh-CN" altLang="en-US" sz="1200">
                <a:ea typeface="宋体" pitchFamily="2" charset="-122"/>
              </a:rPr>
              <a:t>非共线反铁磁参数：</a:t>
            </a:r>
            <a:r>
              <a:rPr lang="en-US" altLang="zh-CN" sz="1200">
                <a:ea typeface="宋体" pitchFamily="2" charset="-122"/>
              </a:rPr>
              <a:t>J=10,Kz=0.9,K=0.03meV</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S=1, alpha=1e-4, 1e-6</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y</a:t>
            </a:r>
            <a:r>
              <a:rPr lang="zh-CN" altLang="en-US" sz="1200">
                <a:ea typeface="宋体" pitchFamily="2" charset="-122"/>
              </a:rPr>
              <a:t>方向开放边界条件，</a:t>
            </a:r>
            <a:r>
              <a:rPr lang="en-US" altLang="zh-CN" sz="1200">
                <a:ea typeface="宋体" pitchFamily="2" charset="-122"/>
              </a:rPr>
              <a:t>x</a:t>
            </a:r>
            <a:r>
              <a:rPr lang="zh-CN" altLang="en-US" sz="1200">
                <a:ea typeface="宋体" pitchFamily="2" charset="-122"/>
              </a:rPr>
              <a:t>方向吸附边界条件</a:t>
            </a:r>
            <a:r>
              <a:rPr lang="en-US" altLang="zh-CN" sz="1200">
                <a:ea typeface="宋体" pitchFamily="2" charset="-122"/>
              </a:rPr>
              <a:t>[31]</a:t>
            </a:r>
            <a:endParaRPr lang="en-US" altLang="zh-CN" sz="1200">
              <a:ea typeface="宋体" pitchFamily="2" charset="-122"/>
            </a:endParaRPr>
          </a:p>
        </p:txBody>
      </p:sp>
      <p:sp>
        <p:nvSpPr>
          <p:cNvPr id="15" name="Text Box 14"/>
          <p:cNvSpPr txBox="true"/>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宋体" pitchFamily="2" charset="-122"/>
                <a:sym typeface="+mn-ea"/>
              </a:rPr>
              <a:t>物理解释：</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rgbClr val="FF0000"/>
                </a:solidFill>
                <a:latin typeface="+mj-lt"/>
                <a:ea typeface="宋体" pitchFamily="2" charset="-122"/>
                <a:sym typeface="+mn-ea"/>
              </a:rPr>
              <a:t>非共线</a:t>
            </a:r>
            <a:r>
              <a:rPr lang="en-US" altLang="zh-CN" sz="1200" dirty="0">
                <a:solidFill>
                  <a:schemeClr val="tx1"/>
                </a:solidFill>
                <a:latin typeface="+mj-lt"/>
                <a:ea typeface="宋体" pitchFamily="2" charset="-122"/>
                <a:sym typeface="+mn-ea"/>
              </a:rPr>
              <a:t>AFM Kagome</a:t>
            </a:r>
            <a:r>
              <a:rPr lang="zh-CN" altLang="en-US" sz="1200" dirty="0">
                <a:solidFill>
                  <a:schemeClr val="tx1"/>
                </a:solidFill>
                <a:latin typeface="+mj-lt"/>
                <a:ea typeface="宋体" pitchFamily="2" charset="-122"/>
                <a:sym typeface="+mn-ea"/>
              </a:rPr>
              <a:t>晶格中三个</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带导致了</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与</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之间非传统的耦合机制</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其中的一个带对应于</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中两个典型模式中的一个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另外两个带在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中有耦合，并且其中一个是平带。</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这两个带在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的双向运动中起关键作用，并且在</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中不存在对应</a:t>
            </a:r>
            <a:endParaRPr lang="zh-CN" altLang="en-US" sz="1200" dirty="0">
              <a:solidFill>
                <a:schemeClr val="tx1"/>
              </a:solidFill>
              <a:latin typeface="+mj-lt"/>
              <a:ea typeface="宋体" pitchFamily="2" charset="-122"/>
              <a:sym typeface="+mn-ea"/>
            </a:endParaRPr>
          </a:p>
        </p:txBody>
      </p:sp>
      <p:pic>
        <p:nvPicPr>
          <p:cNvPr id="16" name="Picture 15" descr="/home/ligy/Pictures/1.png1"/>
          <p:cNvPicPr>
            <a:picLocks noChangeAspect="true"/>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46990" y="933450"/>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15362" y="1975051"/>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306320"/>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46990" y="264985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
        <p:nvSpPr>
          <p:cNvPr id="3" name="文本框 13"/>
          <p:cNvSpPr txBox="true"/>
          <p:nvPr/>
        </p:nvSpPr>
        <p:spPr>
          <a:xfrm>
            <a:off x="870102" y="3371416"/>
            <a:ext cx="5821680" cy="460375"/>
          </a:xfrm>
          <a:prstGeom prst="rect">
            <a:avLst/>
          </a:prstGeom>
          <a:noFill/>
        </p:spPr>
        <p:txBody>
          <a:bodyPr wrap="none" rtlCol="0">
            <a:spAutoFit/>
          </a:bodyPr>
          <a:p>
            <a:r>
              <a:rPr lang="zh-CN" altLang="en-US" sz="2400" dirty="0">
                <a:latin typeface="+mj-lt"/>
                <a:ea typeface="宋体" pitchFamily="2" charset="-122"/>
              </a:rPr>
              <a:t>在窄电子能带系统中诱导与调节</a:t>
            </a:r>
            <a:r>
              <a:rPr lang="en-US" altLang="zh-CN" sz="2400" dirty="0">
                <a:latin typeface="+mj-lt"/>
                <a:ea typeface="宋体" pitchFamily="2" charset="-122"/>
              </a:rPr>
              <a:t>kondo</a:t>
            </a:r>
            <a:r>
              <a:rPr lang="zh-CN" altLang="en-US" sz="2400" dirty="0">
                <a:latin typeface="+mj-lt"/>
                <a:ea typeface="宋体" pitchFamily="2" charset="-122"/>
              </a:rPr>
              <a:t>屏蔽</a:t>
            </a:r>
            <a:endParaRPr lang="zh-CN" altLang="en-US" sz="2400" dirty="0">
              <a:latin typeface="+mj-lt"/>
              <a:ea typeface="宋体" pitchFamily="2" charset="-122"/>
            </a:endParaRPr>
          </a:p>
        </p:txBody>
      </p:sp>
      <p:sp>
        <p:nvSpPr>
          <p:cNvPr id="8" name="Text Box 7"/>
          <p:cNvSpPr txBox="true"/>
          <p:nvPr/>
        </p:nvSpPr>
        <p:spPr>
          <a:xfrm>
            <a:off x="4750435" y="3772535"/>
            <a:ext cx="2597150" cy="275590"/>
          </a:xfrm>
          <a:prstGeom prst="rect">
            <a:avLst/>
          </a:prstGeom>
          <a:noFill/>
        </p:spPr>
        <p:txBody>
          <a:bodyPr wrap="square" rtlCol="0">
            <a:spAutoFit/>
          </a:bodyPr>
          <a:p>
            <a:r>
              <a:rPr lang="en-US" altLang="en-US" sz="1200">
                <a:sym typeface="+mn-ea"/>
              </a:rPr>
              <a:t>https://arxiv.org/pdf/2111.07710.pdf</a:t>
            </a:r>
            <a:endParaRPr lang="en-US" altLang="en-US" sz="1200"/>
          </a:p>
        </p:txBody>
      </p:sp>
      <p:sp>
        <p:nvSpPr>
          <p:cNvPr id="9" name="Text Box 8"/>
          <p:cNvSpPr txBox="true"/>
          <p:nvPr/>
        </p:nvSpPr>
        <p:spPr>
          <a:xfrm>
            <a:off x="46990" y="4194175"/>
            <a:ext cx="7371080" cy="138366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单杂质近藤问题已经被理解得很好了，但</a:t>
            </a:r>
            <a:r>
              <a:rPr lang="en-US" altLang="zh-CN" sz="1400">
                <a:ea typeface="宋体" pitchFamily="2" charset="-122"/>
              </a:rPr>
              <a:t>Ko</a:t>
            </a:r>
            <a:r>
              <a:rPr lang="en-US" altLang="en-US" sz="1400">
                <a:ea typeface="宋体" pitchFamily="2" charset="-122"/>
              </a:rPr>
              <a:t>ndo</a:t>
            </a:r>
            <a:r>
              <a:rPr lang="zh-CN" altLang="en-US" sz="1400">
                <a:ea typeface="宋体" pitchFamily="2" charset="-122"/>
              </a:rPr>
              <a:t>晶格问题远未解决</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在非</a:t>
            </a:r>
            <a:r>
              <a:rPr lang="en-US" altLang="zh-CN" sz="1400">
                <a:ea typeface="宋体" pitchFamily="2" charset="-122"/>
              </a:rPr>
              <a:t> f </a:t>
            </a:r>
            <a:r>
              <a:rPr lang="zh-CN" altLang="en-US" sz="1400">
                <a:ea typeface="宋体" pitchFamily="2" charset="-122"/>
              </a:rPr>
              <a:t>电子体系中实现与调节</a:t>
            </a:r>
            <a:r>
              <a:rPr lang="en-US" altLang="zh-CN" sz="1400">
                <a:ea typeface="宋体" pitchFamily="2" charset="-122"/>
              </a:rPr>
              <a:t>kondo</a:t>
            </a:r>
            <a:r>
              <a:rPr lang="zh-CN" altLang="en-US" sz="1400">
                <a:ea typeface="宋体" pitchFamily="2" charset="-122"/>
              </a:rPr>
              <a:t>晶格对理解上有巨大帮助</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窄带甚至平带电子系统中，电子的动能被强烈抑制，电子关联被增强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当电子的关联能与动能大小可比甚至更大时，系统处于强关联状态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本文发现：在由电荷密度波驱动的窄带电子系统</a:t>
            </a:r>
            <a:r>
              <a:rPr lang="en-US" altLang="zh-CN" sz="1400">
                <a:ea typeface="宋体" pitchFamily="2" charset="-122"/>
              </a:rPr>
              <a:t>1T-TaS2</a:t>
            </a:r>
            <a:r>
              <a:rPr lang="zh-CN" altLang="en-US" sz="1400">
                <a:ea typeface="宋体" pitchFamily="2" charset="-122"/>
              </a:rPr>
              <a:t>中插入</a:t>
            </a:r>
            <a:r>
              <a:rPr lang="en-US" altLang="zh-CN" sz="1400">
                <a:ea typeface="宋体" pitchFamily="2" charset="-122"/>
              </a:rPr>
              <a:t>Pb</a:t>
            </a:r>
            <a:r>
              <a:rPr lang="zh-CN" altLang="en-US" sz="1400">
                <a:ea typeface="宋体" pitchFamily="2" charset="-122"/>
              </a:rPr>
              <a:t>可以诱导出绝缘带隙到近藤共振的转变</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59055" y="675640"/>
            <a:ext cx="744601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的磁矩方向从反平行变到平行时，非对称的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a:t>
            </a:r>
            <a:r>
              <a:rPr lang="zh-CN" altLang="en-US" sz="1400">
                <a:solidFill>
                  <a:schemeClr val="tx1"/>
                </a:solidFill>
                <a:ea typeface="宋体" pitchFamily="2" charset="-122"/>
              </a:rPr>
              <a:t>指标</a:t>
            </a:r>
            <a:r>
              <a:rPr lang="en-US" altLang="en-US" sz="1400">
                <a:solidFill>
                  <a:schemeClr val="tx1"/>
                </a:solidFill>
                <a:ea typeface="宋体" pitchFamily="2" charset="-122"/>
              </a:rPr>
              <a:t>，sk晶格中横向电阻由三项贡献：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true"/>
          </p:cNvPicPr>
          <p:nvPr/>
        </p:nvPicPr>
        <p:blipFill>
          <a:blip r:embed="rId2"/>
          <a:stretch>
            <a:fillRect/>
          </a:stretch>
        </p:blipFill>
        <p:spPr>
          <a:xfrm>
            <a:off x="2493645" y="2524125"/>
            <a:ext cx="2283460" cy="1273175"/>
          </a:xfrm>
          <a:prstGeom prst="rect">
            <a:avLst/>
          </a:prstGeom>
        </p:spPr>
      </p:pic>
      <p:sp>
        <p:nvSpPr>
          <p:cNvPr id="3" name="Text Box 3"/>
          <p:cNvSpPr txBox="true"/>
          <p:nvPr/>
        </p:nvSpPr>
        <p:spPr>
          <a:xfrm>
            <a:off x="33655" y="3959225"/>
            <a:ext cx="7507605"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chemeClr val="tx1"/>
                </a:solidFill>
                <a:ea typeface="宋体" pitchFamily="2" charset="-122"/>
              </a:rPr>
              <a:t>Neel sk</a:t>
            </a:r>
            <a:r>
              <a:rPr lang="zh-CN" altLang="en-US" sz="1400">
                <a:solidFill>
                  <a:schemeClr val="tx1"/>
                </a:solidFill>
                <a:ea typeface="宋体" pitchFamily="2" charset="-122"/>
              </a:rPr>
              <a:t>的</a:t>
            </a:r>
            <a:r>
              <a:rPr lang="en-US" altLang="zh-CN" sz="1400">
                <a:solidFill>
                  <a:schemeClr val="tx1"/>
                </a:solidFill>
                <a:ea typeface="宋体" pitchFamily="2" charset="-122"/>
              </a:rPr>
              <a:t>Nsk=p=1,-1</a:t>
            </a:r>
            <a:r>
              <a:rPr lang="zh-CN" altLang="en-US" sz="1400">
                <a:solidFill>
                  <a:schemeClr val="tx1"/>
                </a:solidFill>
                <a:ea typeface="宋体" pitchFamily="2" charset="-122"/>
              </a:rPr>
              <a:t>，</a:t>
            </a:r>
            <a:r>
              <a:rPr lang="en-US" altLang="zh-CN" sz="1400">
                <a:solidFill>
                  <a:schemeClr val="tx1"/>
                </a:solidFill>
                <a:ea typeface="宋体" pitchFamily="2" charset="-122"/>
              </a:rPr>
              <a:t>D</a:t>
            </a:r>
            <a:r>
              <a:rPr lang="zh-CN" altLang="en-US" sz="1400">
                <a:solidFill>
                  <a:schemeClr val="tx1"/>
                </a:solidFill>
                <a:ea typeface="宋体" pitchFamily="2" charset="-122"/>
              </a:rPr>
              <a:t>是对角阵，</a:t>
            </a:r>
            <a:r>
              <a:rPr lang="en-US" altLang="zh-CN" sz="1400">
                <a:solidFill>
                  <a:schemeClr val="tx1"/>
                </a:solidFill>
                <a:ea typeface="宋体" pitchFamily="2" charset="-122"/>
              </a:rPr>
              <a:t>I</a:t>
            </a:r>
            <a:r>
              <a:rPr lang="zh-CN" altLang="en-US" sz="1400">
                <a:solidFill>
                  <a:schemeClr val="tx1"/>
                </a:solidFill>
                <a:ea typeface="宋体" pitchFamily="2" charset="-122"/>
              </a:rPr>
              <a:t>是反对称阵，如果入射自旋</a:t>
            </a:r>
            <a:r>
              <a:rPr lang="en-US" altLang="zh-CN" sz="1400">
                <a:solidFill>
                  <a:schemeClr val="tx1"/>
                </a:solidFill>
                <a:ea typeface="宋体" pitchFamily="2" charset="-122"/>
              </a:rPr>
              <a:t> s//y</a:t>
            </a:r>
            <a:r>
              <a:rPr lang="zh-CN" altLang="en-US" sz="1400">
                <a:solidFill>
                  <a:schemeClr val="tx1"/>
                </a:solidFill>
                <a:ea typeface="宋体" pitchFamily="2" charset="-122"/>
              </a:rPr>
              <a:t>轴，</a:t>
            </a:r>
            <a:r>
              <a:rPr lang="en-US" altLang="zh-CN" sz="1400">
                <a:solidFill>
                  <a:schemeClr val="tx1"/>
                </a:solidFill>
                <a:ea typeface="宋体" pitchFamily="2" charset="-122"/>
              </a:rPr>
              <a:t>DeltaU=0</a:t>
            </a:r>
            <a:r>
              <a:rPr lang="zh-CN" altLang="en-US" sz="1400">
                <a:solidFill>
                  <a:schemeClr val="tx1"/>
                </a:solidFill>
                <a:ea typeface="宋体" pitchFamily="2" charset="-122"/>
              </a:rPr>
              <a:t>，则</a:t>
            </a:r>
            <a:r>
              <a:rPr lang="en-US" altLang="zh-CN" sz="1400">
                <a:solidFill>
                  <a:schemeClr val="tx1"/>
                </a:solidFill>
                <a:ea typeface="宋体" pitchFamily="2" charset="-122"/>
              </a:rPr>
              <a:t>sk Hall</a:t>
            </a:r>
            <a:r>
              <a:rPr lang="zh-CN" altLang="en-US" sz="1400">
                <a:solidFill>
                  <a:schemeClr val="tx1"/>
                </a:solidFill>
                <a:ea typeface="宋体" pitchFamily="2" charset="-122"/>
              </a:rPr>
              <a:t>角为：</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一个实际可行的抑制</a:t>
            </a:r>
            <a:r>
              <a:rPr lang="en-US" altLang="zh-CN" sz="1400">
                <a:solidFill>
                  <a:schemeClr val="tx1"/>
                </a:solidFill>
                <a:ea typeface="宋体" pitchFamily="2" charset="-122"/>
              </a:rPr>
              <a:t>sk Hall</a:t>
            </a:r>
            <a:r>
              <a:rPr lang="zh-CN" altLang="en-US" sz="1400">
                <a:solidFill>
                  <a:schemeClr val="tx1"/>
                </a:solidFill>
                <a:ea typeface="宋体" pitchFamily="2" charset="-122"/>
              </a:rPr>
              <a:t>效应的方法是操控入射自旋流的</a:t>
            </a:r>
            <a:r>
              <a:rPr lang="en-US" altLang="zh-CN" sz="1400">
                <a:solidFill>
                  <a:schemeClr val="tx1"/>
                </a:solidFill>
                <a:ea typeface="宋体" pitchFamily="2" charset="-122"/>
              </a:rPr>
              <a:t>s </a:t>
            </a:r>
            <a:r>
              <a:rPr lang="en-US" altLang="en-US" sz="1400">
                <a:solidFill>
                  <a:schemeClr val="tx1"/>
                </a:solidFill>
                <a:ea typeface="宋体" pitchFamily="2" charset="-122"/>
              </a:rPr>
              <a:t>[109]</a:t>
            </a:r>
            <a:endParaRPr lang="en-US"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理论上这些抑制</a:t>
            </a:r>
            <a:r>
              <a:rPr lang="en-US" altLang="zh-CN" sz="1400">
                <a:solidFill>
                  <a:schemeClr val="tx1"/>
                </a:solidFill>
                <a:ea typeface="宋体" pitchFamily="2" charset="-122"/>
              </a:rPr>
              <a:t>sk</a:t>
            </a:r>
            <a:r>
              <a:rPr lang="zh-CN" altLang="en-US" sz="1400">
                <a:solidFill>
                  <a:schemeClr val="tx1"/>
                </a:solidFill>
                <a:ea typeface="宋体" pitchFamily="2" charset="-122"/>
              </a:rPr>
              <a:t>横向运动的方法都难以实现，可以考虑</a:t>
            </a:r>
            <a:r>
              <a:rPr lang="en-US" altLang="zh-CN" sz="1400">
                <a:solidFill>
                  <a:schemeClr val="tx1"/>
                </a:solidFill>
                <a:ea typeface="宋体" pitchFamily="2" charset="-122"/>
              </a:rPr>
              <a:t>Nsk=0</a:t>
            </a:r>
            <a:r>
              <a:rPr lang="zh-CN" altLang="en-US" sz="1400">
                <a:solidFill>
                  <a:schemeClr val="tx1"/>
                </a:solidFill>
                <a:ea typeface="宋体" pitchFamily="2" charset="-122"/>
              </a:rPr>
              <a:t>的</a:t>
            </a:r>
            <a:r>
              <a:rPr lang="zh-CN" altLang="en-US" sz="1400" dirty="0">
                <a:latin typeface="+mj-lt"/>
                <a:ea typeface="宋体" pitchFamily="2" charset="-122"/>
                <a:sym typeface="+mn-ea"/>
              </a:rPr>
              <a:t>其他备选磁准粒子</a:t>
            </a:r>
            <a:endParaRPr lang="zh-CN" altLang="en-US" sz="1400">
              <a:solidFill>
                <a:schemeClr val="tx1"/>
              </a:solidFill>
              <a:ea typeface="宋体" pitchFamily="2" charset="-122"/>
            </a:endParaRPr>
          </a:p>
        </p:txBody>
      </p:sp>
      <p:pic>
        <p:nvPicPr>
          <p:cNvPr id="4" name="Picture 3" descr="1"/>
          <p:cNvPicPr>
            <a:picLocks noChangeAspect="true"/>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70812" y="83386"/>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rgbClr val="FF0000"/>
                </a:solidFill>
                <a:ea typeface="宋体" pitchFamily="2" charset="-122"/>
              </a:rPr>
              <a:t>自旋流二极管效应可以用正比于界面两侧材料自旋势的反射和透射自旋流来解释</a:t>
            </a:r>
            <a:endParaRPr lang="en-US" altLang="zh-CN" sz="1400">
              <a:solidFill>
                <a:srgbClr val="FF0000"/>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pitchFamily="2" charset="-122"/>
              </a:rPr>
              <a:t>实验</a:t>
            </a:r>
            <a:endParaRPr lang="zh-CN" altLang="en-US" sz="1400">
              <a:solidFill>
                <a:srgbClr val="FF0000"/>
              </a:solidFill>
              <a:ea typeface="宋体" pitchFamily="2" charset="-122"/>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pitchFamily="2" charset="-122"/>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pitchFamily="2" charset="-122"/>
              </a:rPr>
              <a:t>原子质量</a:t>
            </a:r>
            <a:r>
              <a:rPr lang="en-US" altLang="zh-CN" sz="1400">
                <a:ea typeface="宋体" pitchFamily="2" charset="-122"/>
              </a:rPr>
              <a:t>m</a:t>
            </a:r>
            <a:r>
              <a:rPr lang="zh-CN" altLang="en-US" sz="1400">
                <a:ea typeface="宋体" pitchFamily="2" charset="-122"/>
              </a:rPr>
              <a:t>，位置</a:t>
            </a:r>
            <a:r>
              <a:rPr lang="en-US" altLang="zh-CN" sz="1400">
                <a:ea typeface="宋体" pitchFamily="2" charset="-122"/>
              </a:rPr>
              <a:t>r</a:t>
            </a:r>
            <a:endParaRPr lang="en-US" altLang="zh-CN" sz="1400">
              <a:ea typeface="宋体" pitchFamily="2" charset="-122"/>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pitchFamily="2" charset="-122"/>
              </a:rPr>
              <a:t>原子自旋</a:t>
            </a:r>
            <a:r>
              <a:rPr lang="en-US" altLang="zh-CN" sz="1400">
                <a:ea typeface="宋体" pitchFamily="2" charset="-122"/>
              </a:rPr>
              <a:t>s</a:t>
            </a:r>
            <a:endParaRPr lang="en-US" altLang="zh-CN" sz="1400">
              <a:ea typeface="宋体" pitchFamily="2" charset="-122"/>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pitchFamily="2" charset="-122"/>
              </a:rPr>
              <a:t>自旋与晶格自然地耦合</a:t>
            </a:r>
            <a:endParaRPr lang="zh-CN" sz="1400">
              <a:ea typeface="宋体" pitchFamily="2" charset="-122"/>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LLDF</a:t>
            </a:r>
            <a:r>
              <a:rPr lang="zh-CN" altLang="en-US" sz="1400">
                <a:ea typeface="宋体" pitchFamily="2" charset="-122"/>
              </a:rPr>
              <a:t>定义为晶格对原晶格位置的偏离：</a:t>
            </a:r>
            <a:endParaRPr lang="zh-CN" altLang="en-US" sz="1400">
              <a:ea typeface="宋体" pitchFamily="2" charset="-122"/>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pitchFamily="2" charset="-122"/>
              </a:rPr>
              <a:t>参考系</a:t>
            </a:r>
            <a:r>
              <a:rPr lang="en-US" altLang="zh-CN" sz="1200">
                <a:ea typeface="宋体" pitchFamily="2" charset="-122"/>
              </a:rPr>
              <a:t>Hs</a:t>
            </a:r>
            <a:r>
              <a:rPr lang="en-US" altLang="en-US" sz="1200">
                <a:ea typeface="宋体" pitchFamily="2" charset="-122"/>
              </a:rPr>
              <a:t> (</a:t>
            </a:r>
            <a:r>
              <a:rPr lang="zh-CN" altLang="en-US" sz="1200">
                <a:ea typeface="宋体" pitchFamily="2" charset="-122"/>
              </a:rPr>
              <a:t>无</a:t>
            </a:r>
            <a:r>
              <a:rPr lang="en-US" altLang="zh-CN" sz="1200">
                <a:ea typeface="宋体" pitchFamily="2" charset="-122"/>
              </a:rPr>
              <a:t>SL</a:t>
            </a:r>
            <a:r>
              <a:rPr lang="en-US" altLang="en-US" sz="1200">
                <a:ea typeface="宋体" pitchFamily="2" charset="-122"/>
              </a:rPr>
              <a:t>C)</a:t>
            </a:r>
            <a:r>
              <a:rPr lang="zh-CN" altLang="en-US" sz="1200">
                <a:ea typeface="宋体" pitchFamily="2" charset="-122"/>
              </a:rPr>
              <a:t>，扩散系统正比温度，与微磁模拟结果一致</a:t>
            </a:r>
            <a:r>
              <a:rPr lang="en-US" altLang="zh-CN" sz="1200">
                <a:ea typeface="宋体" pitchFamily="2" charset="-122"/>
              </a:rPr>
              <a:t>[14]</a:t>
            </a:r>
            <a:endParaRPr lang="zh-CN" altLang="en-US" sz="1200">
              <a:ea typeface="宋体" pitchFamily="2" charset="-122"/>
            </a:endParaRPr>
          </a:p>
          <a:p>
            <a:pPr marL="171450" indent="-171450">
              <a:buFont typeface="Arial" panose="02080604020202020204" pitchFamily="34" charset="0"/>
              <a:buChar char="•"/>
            </a:pPr>
            <a:r>
              <a:rPr lang="zh-CN" altLang="en-US" sz="1200">
                <a:ea typeface="宋体" pitchFamily="2" charset="-122"/>
              </a:rPr>
              <a:t>有</a:t>
            </a:r>
            <a:r>
              <a:rPr lang="en-US" altLang="zh-CN" sz="1200">
                <a:ea typeface="宋体" pitchFamily="2" charset="-122"/>
              </a:rPr>
              <a:t>SLC</a:t>
            </a:r>
            <a:r>
              <a:rPr lang="zh-CN" altLang="en-US" sz="1200">
                <a:ea typeface="宋体" pitchFamily="2" charset="-122"/>
              </a:rPr>
              <a:t>时，在</a:t>
            </a:r>
            <a:r>
              <a:rPr lang="en-US" altLang="zh-CN" sz="1200">
                <a:ea typeface="宋体" pitchFamily="2" charset="-122"/>
              </a:rPr>
              <a:t>T&lt;0.02</a:t>
            </a:r>
            <a:r>
              <a:rPr lang="zh-CN" altLang="en-US" sz="1200">
                <a:ea typeface="宋体" pitchFamily="2" charset="-122"/>
              </a:rPr>
              <a:t>时符合典型的Arrhenius行为，与实验一致</a:t>
            </a:r>
            <a:r>
              <a:rPr lang="en-US" altLang="zh-CN" sz="1200">
                <a:ea typeface="宋体" pitchFamily="2" charset="-122"/>
              </a:rPr>
              <a:t>[</a:t>
            </a:r>
            <a:r>
              <a:rPr lang="en-US" altLang="en-US" sz="1200">
                <a:ea typeface="宋体" pitchFamily="2" charset="-122"/>
              </a:rPr>
              <a:t>17,23]</a:t>
            </a:r>
            <a:r>
              <a:rPr lang="zh-CN" altLang="en-US" sz="1200">
                <a:ea typeface="宋体" pitchFamily="2" charset="-122"/>
              </a:rPr>
              <a:t>，与微磁模拟一致</a:t>
            </a:r>
            <a:r>
              <a:rPr lang="en-US" altLang="zh-CN" sz="1200">
                <a:ea typeface="宋体" pitchFamily="2" charset="-122"/>
              </a:rPr>
              <a:t>[14]</a:t>
            </a:r>
            <a:endParaRPr lang="en-US" altLang="zh-CN" sz="1200">
              <a:ea typeface="宋体" pitchFamily="2" charset="-122"/>
            </a:endParaRPr>
          </a:p>
          <a:p>
            <a:pPr marL="171450" indent="-171450">
              <a:buFont typeface="Arial" panose="02080604020202020204" pitchFamily="34" charset="0"/>
              <a:buChar char="•"/>
            </a:pPr>
            <a:r>
              <a:rPr lang="zh-CN" altLang="en-US" sz="1200">
                <a:solidFill>
                  <a:srgbClr val="FF0000"/>
                </a:solidFill>
                <a:ea typeface="宋体" pitchFamily="2" charset="-122"/>
              </a:rPr>
              <a:t>低温下</a:t>
            </a:r>
            <a:r>
              <a:rPr lang="en-US" altLang="zh-CN" sz="1200">
                <a:solidFill>
                  <a:srgbClr val="FF0000"/>
                </a:solidFill>
                <a:ea typeface="宋体" pitchFamily="2" charset="-122"/>
              </a:rPr>
              <a:t>sk</a:t>
            </a:r>
            <a:r>
              <a:rPr lang="zh-CN" altLang="en-US" sz="1200">
                <a:solidFill>
                  <a:srgbClr val="FF0000"/>
                </a:solidFill>
                <a:ea typeface="宋体" pitchFamily="2" charset="-122"/>
              </a:rPr>
              <a:t>运动遵循</a:t>
            </a:r>
            <a:r>
              <a:rPr lang="zh-CN" altLang="en-US" sz="1200">
                <a:solidFill>
                  <a:srgbClr val="FF0000"/>
                </a:solidFill>
                <a:ea typeface="宋体" pitchFamily="2" charset="-122"/>
                <a:sym typeface="+mn-ea"/>
              </a:rPr>
              <a:t>Arrhenius定律，高温下</a:t>
            </a:r>
            <a:r>
              <a:rPr lang="en-US" altLang="zh-CN" sz="1200">
                <a:solidFill>
                  <a:srgbClr val="FF0000"/>
                </a:solidFill>
                <a:ea typeface="宋体" pitchFamily="2" charset="-122"/>
                <a:sym typeface="+mn-ea"/>
              </a:rPr>
              <a:t>LLDF</a:t>
            </a:r>
            <a:r>
              <a:rPr lang="zh-CN" altLang="en-US" sz="1200">
                <a:solidFill>
                  <a:srgbClr val="FF0000"/>
                </a:solidFill>
                <a:ea typeface="宋体" pitchFamily="2" charset="-122"/>
                <a:sym typeface="+mn-ea"/>
              </a:rPr>
              <a:t>可忽略</a:t>
            </a:r>
            <a:endParaRPr lang="zh-CN" altLang="en-US" sz="1200">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低温</a:t>
            </a:r>
            <a:r>
              <a:rPr lang="zh-CN" altLang="en-US" sz="1200">
                <a:ea typeface="宋体" pitchFamily="2" charset="-122"/>
                <a:sym typeface="+mn-ea"/>
              </a:rPr>
              <a:t>下无外力施加情况下，</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的扩散存在迁移势垒</a:t>
            </a:r>
            <a:endParaRPr lang="zh-CN" altLang="en-US" sz="1200">
              <a:solidFill>
                <a:srgbClr val="FF0000"/>
              </a:solidFill>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升高温度</a:t>
            </a:r>
            <a:r>
              <a:rPr lang="zh-CN" altLang="en-US" sz="1200">
                <a:solidFill>
                  <a:schemeClr val="tx1"/>
                </a:solidFill>
                <a:ea typeface="宋体" pitchFamily="2" charset="-122"/>
                <a:sym typeface="+mn-ea"/>
              </a:rPr>
              <a:t>可以</a:t>
            </a:r>
            <a:r>
              <a:rPr lang="zh-CN" altLang="en-US" sz="1200">
                <a:solidFill>
                  <a:srgbClr val="FF0000"/>
                </a:solidFill>
                <a:ea typeface="宋体" pitchFamily="2" charset="-122"/>
                <a:sym typeface="+mn-ea"/>
              </a:rPr>
              <a:t>消除</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的迁移势垒</a:t>
            </a:r>
            <a:endParaRPr lang="zh-CN" altLang="en-US" sz="1200">
              <a:solidFill>
                <a:srgbClr val="FF0000"/>
              </a:solidFill>
              <a:ea typeface="宋体" pitchFamily="2" charset="-122"/>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pitchFamily="2" charset="-122"/>
              </a:rPr>
              <a:t>无外加力</a:t>
            </a:r>
            <a:r>
              <a:rPr lang="zh-CN" sz="1400">
                <a:ea typeface="宋体" pitchFamily="2" charset="-122"/>
              </a:rPr>
              <a:t>，无杂质的自由布朗运动</a:t>
            </a:r>
            <a:endParaRPr lang="zh-CN" sz="1400">
              <a:ea typeface="宋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63701"/>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sym typeface="+mn-ea"/>
              </a:rPr>
              <a:t>升高温度可以消除外加驱动下</a:t>
            </a:r>
            <a:r>
              <a:rPr lang="en-US" altLang="zh-CN" sz="1200">
                <a:solidFill>
                  <a:schemeClr val="tx1"/>
                </a:solidFill>
                <a:ea typeface="宋体" pitchFamily="2" charset="-122"/>
                <a:sym typeface="+mn-ea"/>
              </a:rPr>
              <a:t>sk</a:t>
            </a:r>
            <a:r>
              <a:rPr lang="zh-CN" altLang="en-US" sz="1200">
                <a:solidFill>
                  <a:schemeClr val="tx1"/>
                </a:solidFill>
                <a:ea typeface="宋体" pitchFamily="2" charset="-122"/>
                <a:sym typeface="+mn-ea"/>
              </a:rPr>
              <a:t>的迁移势垒</a:t>
            </a:r>
            <a:endParaRPr lang="zh-CN" altLang="en-US" sz="1200">
              <a:solidFill>
                <a:schemeClr val="tx1"/>
              </a:solidFill>
              <a:ea typeface="宋体" pitchFamily="2" charset="-122"/>
              <a:sym typeface="+mn-ea"/>
            </a:endParaRPr>
          </a:p>
          <a:p>
            <a:pPr marL="171450" indent="-171450">
              <a:buFont typeface="Arial" panose="02080604020202020204" pitchFamily="34" charset="0"/>
              <a:buChar char="•"/>
            </a:pPr>
            <a:r>
              <a:rPr lang="zh-CN" altLang="en-US" sz="1200">
                <a:solidFill>
                  <a:schemeClr val="tx1"/>
                </a:solidFill>
                <a:ea typeface="宋体" pitchFamily="2" charset="-122"/>
                <a:sym typeface="+mn-ea"/>
              </a:rPr>
              <a:t>自由扩散与外力下的定向扩散的物理图像与金属中溶质扩散相同</a:t>
            </a:r>
            <a:endParaRPr lang="zh-CN" altLang="en-US" sz="1200">
              <a:solidFill>
                <a:schemeClr val="tx1"/>
              </a:solidFill>
              <a:ea typeface="宋体" pitchFamily="2" charset="-122"/>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pitchFamily="2" charset="-122"/>
              </a:rPr>
              <a:t>施加磁场梯度</a:t>
            </a:r>
            <a:endParaRPr lang="zh-CN" sz="1400">
              <a:ea typeface="宋体" pitchFamily="2" charset="-122"/>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pitchFamily="2" charset="-122"/>
              </a:rPr>
              <a:t>人为设定一个</a:t>
            </a:r>
            <a:r>
              <a:rPr lang="en-US" altLang="zh-CN" sz="1400" b="1">
                <a:solidFill>
                  <a:srgbClr val="FF0000"/>
                </a:solidFill>
                <a:ea typeface="宋体" pitchFamily="2" charset="-122"/>
              </a:rPr>
              <a:t>LLDF</a:t>
            </a:r>
            <a:r>
              <a:rPr lang="zh-CN" altLang="en-US" sz="1400" b="1">
                <a:solidFill>
                  <a:srgbClr val="FF0000"/>
                </a:solidFill>
                <a:ea typeface="宋体" pitchFamily="2" charset="-122"/>
              </a:rPr>
              <a:t>，移动此</a:t>
            </a:r>
            <a:r>
              <a:rPr lang="en-US" altLang="zh-CN" sz="1400" b="1">
                <a:solidFill>
                  <a:srgbClr val="FF0000"/>
                </a:solidFill>
                <a:ea typeface="宋体" pitchFamily="2" charset="-122"/>
              </a:rPr>
              <a:t>LLDF</a:t>
            </a:r>
            <a:r>
              <a:rPr lang="zh-CN" altLang="en-US" sz="1400" b="1">
                <a:solidFill>
                  <a:srgbClr val="FF0000"/>
                </a:solidFill>
                <a:ea typeface="宋体" pitchFamily="2" charset="-122"/>
              </a:rPr>
              <a:t>来通过</a:t>
            </a:r>
            <a:r>
              <a:rPr lang="en-US" altLang="zh-CN" sz="1400" b="1">
                <a:solidFill>
                  <a:srgbClr val="FF0000"/>
                </a:solidFill>
                <a:ea typeface="宋体" pitchFamily="2" charset="-122"/>
              </a:rPr>
              <a:t>SLC</a:t>
            </a:r>
            <a:r>
              <a:rPr lang="zh-CN" altLang="en-US" sz="1400" b="1">
                <a:solidFill>
                  <a:srgbClr val="FF0000"/>
                </a:solidFill>
                <a:ea typeface="宋体" pitchFamily="2" charset="-122"/>
              </a:rPr>
              <a:t>牵引</a:t>
            </a:r>
            <a:r>
              <a:rPr lang="en-US" altLang="zh-CN" sz="1400" b="1">
                <a:solidFill>
                  <a:srgbClr val="FF0000"/>
                </a:solidFill>
                <a:ea typeface="宋体" pitchFamily="2" charset="-122"/>
              </a:rPr>
              <a:t>sk</a:t>
            </a:r>
            <a:r>
              <a:rPr lang="zh-CN" altLang="en-US" sz="1400" b="1">
                <a:solidFill>
                  <a:srgbClr val="FF0000"/>
                </a:solidFill>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发现</a:t>
            </a:r>
            <a:r>
              <a:rPr lang="en-US" altLang="zh-CN" sz="1400">
                <a:ea typeface="宋体" pitchFamily="2" charset="-122"/>
              </a:rPr>
              <a:t>sk</a:t>
            </a:r>
            <a:r>
              <a:rPr lang="zh-CN" altLang="en-US" sz="1400">
                <a:ea typeface="宋体" pitchFamily="2" charset="-122"/>
              </a:rPr>
              <a:t>运动时有回旋，当</a:t>
            </a:r>
            <a:r>
              <a:rPr lang="en-US" altLang="zh-CN" sz="1400">
                <a:ea typeface="宋体" pitchFamily="2" charset="-122"/>
              </a:rPr>
              <a:t>LLDF</a:t>
            </a:r>
            <a:r>
              <a:rPr lang="zh-CN" altLang="en-US" sz="1400">
                <a:ea typeface="宋体" pitchFamily="2" charset="-122"/>
              </a:rPr>
              <a:t>停止时，</a:t>
            </a:r>
            <a:r>
              <a:rPr lang="en-US" altLang="zh-CN" sz="1400">
                <a:ea typeface="宋体" pitchFamily="2" charset="-122"/>
              </a:rPr>
              <a:t>sk</a:t>
            </a:r>
            <a:r>
              <a:rPr lang="zh-CN" altLang="en-US" sz="1400">
                <a:ea typeface="宋体" pitchFamily="2" charset="-122"/>
              </a:rPr>
              <a:t>会绕</a:t>
            </a:r>
            <a:r>
              <a:rPr lang="en-US" altLang="zh-CN" sz="1400">
                <a:ea typeface="宋体" pitchFamily="2" charset="-122"/>
              </a:rPr>
              <a:t>LLDF</a:t>
            </a:r>
            <a:r>
              <a:rPr lang="zh-CN" altLang="en-US" sz="1400">
                <a:ea typeface="宋体" pitchFamily="2" charset="-122"/>
              </a:rPr>
              <a:t>旋转直到能量耗尽，停到</a:t>
            </a:r>
            <a:r>
              <a:rPr lang="en-US" altLang="zh-CN" sz="1400">
                <a:ea typeface="宋体" pitchFamily="2" charset="-122"/>
              </a:rPr>
              <a:t>LLDF</a:t>
            </a:r>
            <a:r>
              <a:rPr lang="zh-CN" altLang="en-US" sz="1400">
                <a:ea typeface="宋体" pitchFamily="2" charset="-122"/>
              </a:rPr>
              <a:t>附近</a:t>
            </a:r>
            <a:endParaRPr lang="zh-CN" altLang="en-US" sz="1400">
              <a:ea typeface="宋体" pitchFamily="2" charset="-122"/>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pitchFamily="2" charset="-122"/>
                <a:sym typeface="+mn-ea"/>
              </a:rPr>
              <a:t>驱动</a:t>
            </a:r>
            <a:r>
              <a:rPr lang="en-US" altLang="zh-CN" sz="1400">
                <a:ea typeface="宋体" pitchFamily="2" charset="-122"/>
                <a:sym typeface="+mn-ea"/>
              </a:rPr>
              <a:t>sk</a:t>
            </a:r>
            <a:r>
              <a:rPr lang="zh-CN" altLang="en-US" sz="1400">
                <a:ea typeface="宋体" pitchFamily="2" charset="-122"/>
                <a:sym typeface="+mn-ea"/>
              </a:rPr>
              <a:t>的方法：</a:t>
            </a:r>
            <a:r>
              <a:rPr lang="zh-CN" altLang="en-US" sz="1400" b="1">
                <a:solidFill>
                  <a:srgbClr val="FF0000"/>
                </a:solidFill>
                <a:ea typeface="宋体" pitchFamily="2" charset="-122"/>
                <a:sym typeface="+mn-ea"/>
              </a:rPr>
              <a:t>？</a:t>
            </a:r>
            <a:endParaRPr lang="zh-CN" altLang="en-US" sz="1400" b="1">
              <a:solidFill>
                <a:srgbClr val="FF0000"/>
              </a:solidFill>
              <a:ea typeface="宋体" pitchFamily="2" charset="-122"/>
              <a:sym typeface="+mn-ea"/>
            </a:endParaRPr>
          </a:p>
          <a:p>
            <a:pPr lvl="0" indent="0">
              <a:buFont typeface="Arial" panose="02080604020202020204" pitchFamily="34" charset="0"/>
              <a:buNone/>
            </a:pPr>
            <a:r>
              <a:rPr lang="en-US" sz="1200"/>
              <a:t>1. </a:t>
            </a:r>
            <a:r>
              <a:rPr lang="zh-CN" altLang="en-US" sz="1200">
                <a:ea typeface="宋体" pitchFamily="2" charset="-122"/>
              </a:rPr>
              <a:t>电流</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2. </a:t>
            </a:r>
            <a:r>
              <a:rPr lang="zh-CN" altLang="en-US" sz="1200">
                <a:ea typeface="宋体" pitchFamily="2" charset="-122"/>
              </a:rPr>
              <a:t>磁场梯度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3. </a:t>
            </a:r>
            <a:r>
              <a:rPr lang="zh-CN" altLang="en-US" sz="1200">
                <a:ea typeface="宋体" pitchFamily="2" charset="-122"/>
              </a:rPr>
              <a:t>温度梯度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4. </a:t>
            </a:r>
            <a:r>
              <a:rPr lang="en-US" altLang="en-US" sz="1200">
                <a:ea typeface="宋体" pitchFamily="2" charset="-122"/>
              </a:rPr>
              <a:t>LLDF</a:t>
            </a:r>
            <a:endParaRPr lang="en-US" altLang="en-US" sz="1200">
              <a:ea typeface="宋体" pitchFamily="2" charset="-122"/>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pitchFamily="2" charset="-122"/>
              </a:rPr>
              <a:t>模拟细节：三角晶格，</a:t>
            </a:r>
            <a:r>
              <a:rPr lang="en-US" altLang="zh-CN" sz="1400">
                <a:solidFill>
                  <a:schemeClr val="tx1"/>
                </a:solidFill>
                <a:ea typeface="宋体" pitchFamily="2" charset="-122"/>
              </a:rPr>
              <a:t>100</a:t>
            </a:r>
            <a:r>
              <a:rPr lang="en-US" altLang="en-US" sz="1400">
                <a:solidFill>
                  <a:schemeClr val="tx1"/>
                </a:solidFill>
                <a:ea typeface="宋体" pitchFamily="2" charset="-122"/>
              </a:rPr>
              <a:t>x60</a:t>
            </a:r>
            <a:r>
              <a:rPr lang="zh-CN" altLang="en-US" sz="1400">
                <a:solidFill>
                  <a:schemeClr val="tx1"/>
                </a:solidFill>
                <a:ea typeface="宋体" pitchFamily="2" charset="-122"/>
              </a:rPr>
              <a:t>个元胞，周期边界条件</a:t>
            </a:r>
            <a:endParaRPr lang="zh-CN" altLang="en-US" sz="1400">
              <a:solidFill>
                <a:schemeClr val="tx1"/>
              </a:solidFill>
              <a:ea typeface="宋体"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3719195" y="4203700"/>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pitchFamily="2" charset="-122"/>
            </a:endParaRPr>
          </a:p>
        </p:txBody>
      </p:sp>
      <p:sp>
        <p:nvSpPr>
          <p:cNvPr id="26" name="Text Box 25"/>
          <p:cNvSpPr txBox="true"/>
          <p:nvPr/>
        </p:nvSpPr>
        <p:spPr>
          <a:xfrm>
            <a:off x="73025" y="4638040"/>
            <a:ext cx="980440" cy="460375"/>
          </a:xfrm>
          <a:prstGeom prst="rect">
            <a:avLst/>
          </a:prstGeom>
          <a:noFill/>
        </p:spPr>
        <p:txBody>
          <a:bodyPr wrap="square" rtlCol="0">
            <a:spAutoFit/>
          </a:bodyPr>
          <a:p>
            <a:r>
              <a:rPr lang="en-US" altLang="zh-CN" sz="1200" b="1">
                <a:solidFill>
                  <a:srgbClr val="FF0000"/>
                </a:solidFill>
                <a:ea typeface="宋体" pitchFamily="2" charset="-122"/>
              </a:rPr>
              <a:t>1</a:t>
            </a:r>
            <a:r>
              <a:rPr lang="en-US" altLang="zh-CN" sz="1200">
                <a:solidFill>
                  <a:schemeClr val="tx1"/>
                </a:solidFill>
                <a:ea typeface="宋体" pitchFamily="2" charset="-122"/>
              </a:rPr>
              <a:t>.</a:t>
            </a:r>
            <a:r>
              <a:rPr lang="zh-CN" altLang="en-US" sz="1200">
                <a:solidFill>
                  <a:schemeClr val="tx1"/>
                </a:solidFill>
                <a:ea typeface="宋体" pitchFamily="2" charset="-122"/>
              </a:rPr>
              <a:t>有限温度导致的热场</a:t>
            </a:r>
            <a:endParaRPr lang="zh-CN" altLang="en-US" sz="120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4678045" y="4187190"/>
            <a:ext cx="2338705" cy="476885"/>
          </a:xfrm>
          <a:prstGeom prst="rect">
            <a:avLst/>
          </a:prstGeom>
        </p:spPr>
      </p:pic>
      <p:sp>
        <p:nvSpPr>
          <p:cNvPr id="13" name="Text Box 12"/>
          <p:cNvSpPr txBox="true"/>
          <p:nvPr/>
        </p:nvSpPr>
        <p:spPr>
          <a:xfrm>
            <a:off x="15240" y="5170805"/>
            <a:ext cx="1061085" cy="275590"/>
          </a:xfrm>
          <a:prstGeom prst="rect">
            <a:avLst/>
          </a:prstGeom>
          <a:noFill/>
        </p:spPr>
        <p:txBody>
          <a:bodyPr wrap="square" rtlCol="0">
            <a:spAutoFit/>
          </a:bodyPr>
          <a:p>
            <a:r>
              <a:rPr lang="en-US" altLang="en-US" sz="1200" b="1">
                <a:solidFill>
                  <a:srgbClr val="FF0000"/>
                </a:solidFill>
                <a:ea typeface="宋体" pitchFamily="2" charset="-122"/>
              </a:rPr>
              <a:t>2</a:t>
            </a:r>
            <a:r>
              <a:rPr lang="en-US" altLang="en-US" sz="1200">
                <a:solidFill>
                  <a:schemeClr val="tx1"/>
                </a:solidFill>
                <a:ea typeface="宋体" pitchFamily="2" charset="-122"/>
              </a:rPr>
              <a:t>.</a:t>
            </a:r>
            <a:r>
              <a:rPr lang="en-US" altLang="zh-CN" sz="1200">
                <a:solidFill>
                  <a:schemeClr val="tx1"/>
                </a:solidFill>
                <a:ea typeface="宋体" pitchFamily="2" charset="-122"/>
              </a:rPr>
              <a:t>Gilbert</a:t>
            </a:r>
            <a:r>
              <a:rPr lang="zh-CN" altLang="en-US" sz="1200">
                <a:solidFill>
                  <a:schemeClr val="tx1"/>
                </a:solidFill>
                <a:ea typeface="宋体" pitchFamily="2" charset="-122"/>
              </a:rPr>
              <a:t>阻尼</a:t>
            </a:r>
            <a:endParaRPr lang="zh-CN" altLang="en-US" sz="1200">
              <a:solidFill>
                <a:schemeClr val="tx1"/>
              </a:solidFill>
              <a:ea typeface="宋体" pitchFamily="2" charset="-122"/>
            </a:endParaRPr>
          </a:p>
        </p:txBody>
      </p:sp>
      <p:sp>
        <p:nvSpPr>
          <p:cNvPr id="5" name="Text Box 4"/>
          <p:cNvSpPr txBox="true"/>
          <p:nvPr/>
        </p:nvSpPr>
        <p:spPr>
          <a:xfrm>
            <a:off x="2902585" y="4645660"/>
            <a:ext cx="4565015" cy="101473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rPr>
              <a:t>取决于电子极化方向，</a:t>
            </a:r>
            <a:r>
              <a:rPr lang="en-US" sz="1200">
                <a:solidFill>
                  <a:schemeClr val="tx1"/>
                </a:solidFill>
                <a:ea typeface="宋体" pitchFamily="2" charset="-122"/>
              </a:rPr>
              <a:t>STT</a:t>
            </a:r>
            <a:r>
              <a:rPr lang="zh-CN" altLang="en-US" sz="1200">
                <a:solidFill>
                  <a:schemeClr val="tx1"/>
                </a:solidFill>
                <a:ea typeface="宋体" pitchFamily="2" charset="-122"/>
              </a:rPr>
              <a:t>会增强一个</a:t>
            </a:r>
            <a:r>
              <a:rPr lang="en-US" altLang="zh-CN" sz="1200">
                <a:solidFill>
                  <a:schemeClr val="tx1"/>
                </a:solidFill>
                <a:ea typeface="宋体" pitchFamily="2" charset="-122"/>
              </a:rPr>
              <a:t>magnon</a:t>
            </a:r>
            <a:r>
              <a:rPr lang="zh-CN" altLang="en-US" sz="1200">
                <a:solidFill>
                  <a:schemeClr val="tx1"/>
                </a:solidFill>
                <a:ea typeface="宋体" pitchFamily="2" charset="-122"/>
              </a:rPr>
              <a:t>模而抑制另一个</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有限温度下，由</a:t>
            </a:r>
            <a:r>
              <a:rPr lang="en-US" altLang="zh-CN" sz="1200">
                <a:solidFill>
                  <a:schemeClr val="tx1"/>
                </a:solidFill>
                <a:ea typeface="宋体" pitchFamily="2" charset="-122"/>
              </a:rPr>
              <a:t>STT</a:t>
            </a:r>
            <a:r>
              <a:rPr lang="zh-CN" altLang="en-US" sz="1200">
                <a:solidFill>
                  <a:schemeClr val="tx1"/>
                </a:solidFill>
                <a:ea typeface="宋体" pitchFamily="2" charset="-122"/>
              </a:rPr>
              <a:t>导致的</a:t>
            </a:r>
            <a:r>
              <a:rPr lang="en-US" altLang="zh-CN" sz="1200">
                <a:solidFill>
                  <a:schemeClr val="tx1"/>
                </a:solidFill>
                <a:ea typeface="宋体" pitchFamily="2" charset="-122"/>
              </a:rPr>
              <a:t>AFM</a:t>
            </a:r>
            <a:r>
              <a:rPr lang="zh-CN" altLang="en-US" sz="1200">
                <a:solidFill>
                  <a:schemeClr val="tx1"/>
                </a:solidFill>
                <a:ea typeface="宋体" pitchFamily="2" charset="-122"/>
              </a:rPr>
              <a:t>中两支</a:t>
            </a:r>
            <a:r>
              <a:rPr lang="en-US" altLang="zh-CN" sz="1200">
                <a:solidFill>
                  <a:schemeClr val="tx1"/>
                </a:solidFill>
                <a:ea typeface="宋体" pitchFamily="2" charset="-122"/>
              </a:rPr>
              <a:t>magnon</a:t>
            </a:r>
            <a:r>
              <a:rPr lang="zh-CN" altLang="en-US" sz="1200">
                <a:solidFill>
                  <a:schemeClr val="tx1"/>
                </a:solidFill>
                <a:ea typeface="宋体" pitchFamily="2" charset="-122"/>
              </a:rPr>
              <a:t>模式的产生</a:t>
            </a:r>
            <a:r>
              <a:rPr lang="en-US" altLang="zh-CN" sz="1200">
                <a:solidFill>
                  <a:schemeClr val="tx1"/>
                </a:solidFill>
                <a:ea typeface="宋体" pitchFamily="2" charset="-122"/>
              </a:rPr>
              <a:t>/</a:t>
            </a:r>
            <a:r>
              <a:rPr lang="zh-CN" altLang="en-US" sz="1200">
                <a:solidFill>
                  <a:schemeClr val="tx1"/>
                </a:solidFill>
                <a:ea typeface="宋体" pitchFamily="2" charset="-122"/>
              </a:rPr>
              <a:t>湮灭会产生净的自旋</a:t>
            </a:r>
            <a:r>
              <a:rPr lang="en-US" altLang="zh-CN" sz="1200">
                <a:solidFill>
                  <a:schemeClr val="tx1"/>
                </a:solidFill>
                <a:ea typeface="宋体" pitchFamily="2" charset="-122"/>
              </a:rPr>
              <a:t>p</a:t>
            </a:r>
            <a:r>
              <a:rPr lang="en-US" altLang="en-US" sz="1200">
                <a:solidFill>
                  <a:schemeClr val="tx1"/>
                </a:solidFill>
                <a:ea typeface="宋体" pitchFamily="2" charset="-122"/>
              </a:rPr>
              <a:t>umping</a:t>
            </a:r>
            <a:r>
              <a:rPr lang="zh-CN" altLang="en-US" sz="1200">
                <a:solidFill>
                  <a:schemeClr val="tx1"/>
                </a:solidFill>
                <a:ea typeface="宋体" pitchFamily="2" charset="-122"/>
              </a:rPr>
              <a:t>流</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此自旋流随</a:t>
            </a:r>
            <a:r>
              <a:rPr lang="en-US" altLang="zh-CN" sz="1200">
                <a:solidFill>
                  <a:schemeClr val="tx1"/>
                </a:solidFill>
                <a:ea typeface="宋体" pitchFamily="2" charset="-122"/>
              </a:rPr>
              <a:t>HM</a:t>
            </a:r>
            <a:r>
              <a:rPr lang="zh-CN" altLang="en-US" sz="1200">
                <a:solidFill>
                  <a:schemeClr val="tx1"/>
                </a:solidFill>
                <a:ea typeface="宋体" pitchFamily="2" charset="-122"/>
              </a:rPr>
              <a:t>中电流密度非线性的变化</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可以用外磁场控制电流到</a:t>
            </a:r>
            <a:r>
              <a:rPr lang="en-US" altLang="zh-CN" sz="1200">
                <a:solidFill>
                  <a:schemeClr val="tx1"/>
                </a:solidFill>
                <a:ea typeface="宋体" pitchFamily="2" charset="-122"/>
              </a:rPr>
              <a:t>magno</a:t>
            </a:r>
            <a:r>
              <a:rPr lang="en-US" altLang="en-US" sz="1200">
                <a:solidFill>
                  <a:schemeClr val="tx1"/>
                </a:solidFill>
                <a:ea typeface="宋体" pitchFamily="2" charset="-122"/>
              </a:rPr>
              <a:t>n</a:t>
            </a:r>
            <a:r>
              <a:rPr lang="zh-CN" altLang="en-US" sz="1200">
                <a:solidFill>
                  <a:schemeClr val="tx1"/>
                </a:solidFill>
                <a:ea typeface="宋体" pitchFamily="2" charset="-122"/>
              </a:rPr>
              <a:t>流的转化过程</a:t>
            </a:r>
            <a:endParaRPr lang="zh-CN" altLang="en-US" sz="1200">
              <a:solidFill>
                <a:schemeClr val="tx1"/>
              </a:solidFill>
              <a:ea typeface="宋体"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483108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ea typeface="宋体" pitchFamily="2" charset="-122"/>
                <a:sym typeface="+mn-ea"/>
              </a:rPr>
              <a:t>            spin transfer torque</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true">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16457" y="43381"/>
            <a:ext cx="5727700" cy="398780"/>
          </a:xfrm>
          <a:prstGeom prst="rect">
            <a:avLst/>
          </a:prstGeom>
          <a:noFill/>
        </p:spPr>
        <p:txBody>
          <a:bodyPr wrap="none" rtlCol="0">
            <a:spAutoFit/>
          </a:bodyPr>
          <a:p>
            <a:pPr algn="l"/>
            <a:r>
              <a:rPr lang="en-US" sz="2000" dirty="0">
                <a:latin typeface="+mj-lt"/>
                <a:ea typeface="宋体" pitchFamily="2" charset="-122"/>
              </a:rPr>
              <a:t>HM1/Co/HM2三层膜中的单向自旋Hall磁阻与SOT</a:t>
            </a:r>
            <a:endParaRPr 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对双层</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三层膜做了纵向电压和</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all电压测量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发现了 SOT被增强，当</a:t>
            </a: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2的⾃旋</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all⻆相</a:t>
            </a:r>
            <a:r>
              <a:rPr lang="en-US" altLang="zh-CN" sz="1400" dirty="0">
                <a:solidFill>
                  <a:schemeClr val="tx1"/>
                </a:solidFill>
                <a:latin typeface="+mj-lt"/>
                <a:ea typeface="宋体" pitchFamily="2" charset="-122"/>
                <a:sym typeface="+mn-ea"/>
              </a:rPr>
              <a:t>反</a:t>
            </a:r>
            <a:r>
              <a:rPr lang="zh-CN" altLang="en-US" sz="1400" dirty="0">
                <a:solidFill>
                  <a:schemeClr val="tx1"/>
                </a:solidFill>
                <a:latin typeface="+mj-lt"/>
                <a:ea typeface="宋体" pitchFamily="2" charset="-122"/>
                <a:sym typeface="+mn-ea"/>
              </a:rPr>
              <a:t>时有USMR</a:t>
            </a:r>
            <a:r>
              <a:rPr lang="en-US" altLang="zh-CN" sz="1400" dirty="0">
                <a:solidFill>
                  <a:schemeClr val="tx1"/>
                </a:solidFill>
                <a:latin typeface="+mj-lt"/>
                <a:ea typeface="宋体" pitchFamily="2" charset="-122"/>
                <a:sym typeface="+mn-ea"/>
              </a:rPr>
              <a:t>增强</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三层膜中的USMR⽐双层膜中⾼了27%</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A</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G</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T</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R→</a:t>
            </a:r>
            <a:r>
              <a:rPr lang="en-US" altLang="zh-CN" sz="1400" dirty="0">
                <a:solidFill>
                  <a:schemeClr val="tx1"/>
                </a:solidFill>
                <a:latin typeface="+mj-lt"/>
                <a:ea typeface="宋体" pitchFamily="2" charset="-122"/>
                <a:sym typeface="+mn-ea"/>
              </a:rPr>
              <a:t>SMR</a:t>
            </a:r>
            <a:r>
              <a:rPr lang="zh-CN" altLang="en-US" sz="1400" dirty="0">
                <a:solidFill>
                  <a:schemeClr val="tx1"/>
                </a:solidFill>
                <a:latin typeface="+mj-lt"/>
                <a:ea typeface="宋体" pitchFamily="2" charset="-122"/>
                <a:sym typeface="+mn-ea"/>
              </a:rPr>
              <a:t>→ USMR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／F</a:t>
            </a:r>
            <a:r>
              <a:rPr lang="en-US" altLang="zh-CN" sz="1400" dirty="0">
                <a:solidFill>
                  <a:schemeClr val="tx1"/>
                </a:solidFill>
                <a:latin typeface="+mj-lt"/>
                <a:ea typeface="宋体" pitchFamily="2" charset="-122"/>
                <a:sym typeface="+mn-ea"/>
              </a:rPr>
              <a:t>MM</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⾃旋流可以从</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进⼊F</a:t>
            </a:r>
            <a:r>
              <a:rPr lang="en-US" altLang="zh-CN" sz="1400" dirty="0">
                <a:solidFill>
                  <a:schemeClr val="tx1"/>
                </a:solidFill>
                <a:latin typeface="+mj-lt"/>
                <a:ea typeface="宋体" pitchFamily="2" charset="-122"/>
                <a:sym typeface="+mn-ea"/>
              </a:rPr>
              <a:t>MI</a:t>
            </a:r>
            <a:r>
              <a:rPr lang="zh-CN" altLang="en-US" sz="1400" dirty="0">
                <a:solidFill>
                  <a:schemeClr val="tx1"/>
                </a:solidFill>
                <a:latin typeface="+mj-lt"/>
                <a:ea typeface="宋体" pitchFamily="2" charset="-122"/>
                <a:sym typeface="+mn-ea"/>
              </a:rPr>
              <a:t> </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强SOT可以翻转fm层的磁化⽅向，⽤以逻辑操作</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STT翻转磁矩主要</a:t>
            </a:r>
            <a:r>
              <a:rPr lang="en-US" altLang="zh-CN" sz="1400" dirty="0">
                <a:solidFill>
                  <a:schemeClr val="tx1"/>
                </a:solidFill>
                <a:latin typeface="+mj-lt"/>
                <a:ea typeface="宋体" pitchFamily="2" charset="-122"/>
                <a:sym typeface="+mn-ea"/>
              </a:rPr>
              <a:t>用</a:t>
            </a:r>
            <a:r>
              <a:rPr lang="zh-CN" altLang="en-US" sz="1400" dirty="0">
                <a:solidFill>
                  <a:schemeClr val="tx1"/>
                </a:solidFill>
                <a:latin typeface="+mj-lt"/>
                <a:ea typeface="宋体" pitchFamily="2" charset="-122"/>
                <a:sym typeface="+mn-ea"/>
              </a:rPr>
              <a:t>于磁隧穿结</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a:t>
            </a:r>
            <a:r>
              <a:rPr lang="en-US" altLang="zh-CN" sz="1400" dirty="0">
                <a:solidFill>
                  <a:schemeClr val="tx1"/>
                </a:solidFill>
                <a:latin typeface="+mj-lt"/>
                <a:ea typeface="宋体" pitchFamily="2" charset="-122"/>
                <a:sym typeface="+mn-ea"/>
              </a:rPr>
              <a:t>TT</a:t>
            </a:r>
            <a:r>
              <a:rPr lang="zh-CN" altLang="en-US" sz="1400" dirty="0">
                <a:solidFill>
                  <a:schemeClr val="tx1"/>
                </a:solidFill>
                <a:latin typeface="+mj-lt"/>
                <a:ea typeface="宋体" pitchFamily="2" charset="-122"/>
                <a:sym typeface="+mn-ea"/>
              </a:rPr>
              <a:t>与SOT相结合的⽅法更⾼效</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层与</a:t>
            </a:r>
            <a:r>
              <a:rPr lang="en-US" altLang="zh-CN" sz="1400" dirty="0">
                <a:solidFill>
                  <a:schemeClr val="tx1"/>
                </a:solidFill>
                <a:latin typeface="+mj-lt"/>
                <a:ea typeface="宋体" pitchFamily="2" charset="-122"/>
                <a:sym typeface="+mn-ea"/>
              </a:rPr>
              <a:t>FMI</a:t>
            </a:r>
            <a:r>
              <a:rPr lang="zh-CN" altLang="en-US" sz="1400" dirty="0">
                <a:solidFill>
                  <a:schemeClr val="tx1"/>
                </a:solidFill>
                <a:latin typeface="+mj-lt"/>
                <a:ea typeface="宋体" pitchFamily="2" charset="-122"/>
                <a:sym typeface="+mn-ea"/>
              </a:rPr>
              <a:t>层间插⼊轻元素可以提⾼SOT效率[26-31]</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USMR正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于磁矩m,正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于电流容度J[33</a:t>
            </a:r>
            <a:r>
              <a:rPr lang="en-US" altLang="zh-CN" sz="1400" dirty="0">
                <a:solidFill>
                  <a:schemeClr val="tx1"/>
                </a:solidFill>
                <a:latin typeface="+mj-lt"/>
                <a:ea typeface="宋体" pitchFamily="2" charset="-122"/>
                <a:sym typeface="+mn-ea"/>
              </a:rPr>
              <a:t>]</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USMR能测量面内磁化方向或外加电流方向，可以应用于多态存贮器件的读取操作</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实验上也发现在Pt/Co双层膜中间插入Cu中间层可以增强USMR[43]</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二次</a:t>
            </a:r>
            <a:r>
              <a:rPr lang="en-US" altLang="zh-CN" sz="1400" dirty="0">
                <a:latin typeface="+mj-lt"/>
                <a:ea typeface="宋体" pitchFamily="2" charset="-122"/>
                <a:sym typeface="+mn-ea"/>
              </a:rPr>
              <a:t>简谐的横向Hall电</a:t>
            </a:r>
            <a:r>
              <a:rPr lang="en-US" altLang="en-US" sz="1400" dirty="0">
                <a:latin typeface="+mj-lt"/>
                <a:ea typeface="宋体" pitchFamily="2" charset="-122"/>
                <a:sym typeface="+mn-ea"/>
              </a:rPr>
              <a:t>压公式[50,51]：</a:t>
            </a:r>
            <a:endParaRPr lang="en-US" altLang="en-US" sz="14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true"/>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486177" y="91641"/>
            <a:ext cx="2588895" cy="398780"/>
          </a:xfrm>
          <a:prstGeom prst="rect">
            <a:avLst/>
          </a:prstGeom>
          <a:noFill/>
        </p:spPr>
        <p:txBody>
          <a:bodyPr wrap="none" rtlCol="0">
            <a:spAutoFit/>
          </a:bodyPr>
          <a:p>
            <a:pPr algn="l"/>
            <a:r>
              <a:rPr lang="zh-CN" altLang="en-US" sz="2000" dirty="0">
                <a:latin typeface="+mj-lt"/>
                <a:ea typeface="宋体" pitchFamily="2" charset="-122"/>
              </a:rPr>
              <a:t>自旋波</a:t>
            </a:r>
            <a:r>
              <a:rPr lang="en-US" altLang="zh-CN" sz="2000" dirty="0">
                <a:latin typeface="+mj-lt"/>
                <a:ea typeface="宋体" pitchFamily="2" charset="-122"/>
              </a:rPr>
              <a:t>f</a:t>
            </a:r>
            <a:r>
              <a:rPr lang="en-US" altLang="en-US" sz="2000" dirty="0">
                <a:latin typeface="+mj-lt"/>
                <a:ea typeface="宋体" pitchFamily="2" charset="-122"/>
              </a:rPr>
              <a:t>requency comb</a:t>
            </a:r>
            <a:endParaRPr lang="en-US"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https://arxiv.org/pdf/2104.11491.pdf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66040" y="549275"/>
            <a:ext cx="7306945" cy="249174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本文实验上发现：在微观波导结构中，基于传播中的自旋波的非线性作用可以产生自旋波</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仪器：时间、空间分辨的布里渊光散射谱仪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通过同时激了不同频率的自旋波，可以导致四</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散射过程的级联，并最终导致定义良好的</a:t>
            </a:r>
            <a:r>
              <a:rPr lang="en-US" altLang="zh-CN" sz="1200" dirty="0">
                <a:solidFill>
                  <a:schemeClr val="tx1"/>
                </a:solidFill>
                <a:latin typeface="+mj-lt"/>
                <a:ea typeface="宋体" pitchFamily="2" charset="-122"/>
                <a:sym typeface="+mn-ea"/>
              </a:rPr>
              <a:t>f</a:t>
            </a:r>
            <a:r>
              <a:rPr lang="en-US" altLang="en-US" sz="1200" dirty="0">
                <a:solidFill>
                  <a:schemeClr val="tx1"/>
                </a:solidFill>
                <a:latin typeface="+mj-lt"/>
                <a:ea typeface="宋体" pitchFamily="2" charset="-122"/>
                <a:sym typeface="+mn-ea"/>
              </a:rPr>
              <a:t>requency comb</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谱的权重可以通过输入信号的振幅和频率来调节</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本文提出了一个可以模拟</a:t>
            </a:r>
            <a:r>
              <a:rPr lang="zh-CN" altLang="en-US" sz="1200" dirty="0">
                <a:solidFill>
                  <a:srgbClr val="FF0000"/>
                </a:solidFill>
                <a:latin typeface="+mj-lt"/>
                <a:ea typeface="宋体" pitchFamily="2" charset="-122"/>
                <a:sym typeface="+mn-ea"/>
              </a:rPr>
              <a:t>四</a:t>
            </a:r>
            <a:r>
              <a:rPr lang="en-US" altLang="zh-CN" sz="1200" dirty="0">
                <a:solidFill>
                  <a:srgbClr val="FF0000"/>
                </a:solidFill>
                <a:latin typeface="+mj-lt"/>
                <a:ea typeface="宋体" pitchFamily="2" charset="-122"/>
                <a:sym typeface="+mn-ea"/>
              </a:rPr>
              <a:t>m</a:t>
            </a:r>
            <a:r>
              <a:rPr lang="en-US" altLang="en-US" sz="1200" dirty="0">
                <a:solidFill>
                  <a:srgbClr val="FF0000"/>
                </a:solidFill>
                <a:latin typeface="+mj-lt"/>
                <a:ea typeface="宋体" pitchFamily="2" charset="-122"/>
                <a:sym typeface="+mn-ea"/>
              </a:rPr>
              <a:t>agnon</a:t>
            </a:r>
            <a:r>
              <a:rPr lang="zh-CN" altLang="en-US" sz="1200" dirty="0">
                <a:solidFill>
                  <a:srgbClr val="FF0000"/>
                </a:solidFill>
                <a:latin typeface="+mj-lt"/>
                <a:ea typeface="宋体" pitchFamily="2" charset="-122"/>
                <a:sym typeface="+mn-ea"/>
              </a:rPr>
              <a:t>的散射</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的模型，此模型可以产生</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光学</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极大地提高了频率测量的精度</a:t>
            </a:r>
            <a:endParaRPr lang="zh-CN" altLang="en-US" sz="1200" dirty="0">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固态磁性中的</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（等间距分布的自旋波模式）由非线性的相互作用产生</a:t>
            </a:r>
            <a:r>
              <a:rPr lang="en-US" altLang="zh-CN" sz="1200" dirty="0">
                <a:latin typeface="+mj-lt"/>
                <a:ea typeface="宋体" pitchFamily="2" charset="-122"/>
                <a:sym typeface="+mn-ea"/>
              </a:rPr>
              <a:t>(modulation instabilities)</a:t>
            </a:r>
            <a:endParaRPr lang="en-US" altLang="zh-CN" sz="1200" dirty="0">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一般描述：两个初始</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衰减成两个不同能量动量的次级</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，但保持总能量、动量不变</a:t>
            </a:r>
            <a:r>
              <a:rPr lang="en-US" altLang="zh-CN" sz="1200" dirty="0">
                <a:solidFill>
                  <a:schemeClr val="tx1"/>
                </a:solidFill>
                <a:latin typeface="+mj-lt"/>
                <a:ea typeface="宋体" pitchFamily="2" charset="-122"/>
                <a:sym typeface="+mn-ea"/>
              </a:rPr>
              <a:t> [15,18]</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是高阶过程，本文通过主动地控制</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来生成</a:t>
            </a:r>
            <a:r>
              <a:rPr lang="en-US" altLang="zh-CN" sz="1200" dirty="0">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4544695" y="3715385"/>
            <a:ext cx="2483485" cy="814705"/>
          </a:xfrm>
          <a:prstGeom prst="rect">
            <a:avLst/>
          </a:prstGeom>
        </p:spPr>
      </p:pic>
      <p:pic>
        <p:nvPicPr>
          <p:cNvPr id="5" name="Picture 4" descr="/home/ligy/Pictures/1.png1"/>
          <p:cNvPicPr>
            <a:picLocks noChangeAspect="true"/>
          </p:cNvPicPr>
          <p:nvPr/>
        </p:nvPicPr>
        <p:blipFill>
          <a:blip r:embed="rId2"/>
          <a:srcRect/>
          <a:stretch>
            <a:fillRect/>
          </a:stretch>
        </p:blipFill>
        <p:spPr>
          <a:xfrm>
            <a:off x="16510" y="2966085"/>
            <a:ext cx="3457575" cy="2672080"/>
          </a:xfrm>
          <a:prstGeom prst="rect">
            <a:avLst/>
          </a:prstGeom>
        </p:spPr>
      </p:pic>
      <p:cxnSp>
        <p:nvCxnSpPr>
          <p:cNvPr id="6" name="Straight Arrow Connector 5"/>
          <p:cNvCxnSpPr/>
          <p:nvPr/>
        </p:nvCxnSpPr>
        <p:spPr>
          <a:xfrm flipV="true">
            <a:off x="2957195" y="4808220"/>
            <a:ext cx="772795" cy="7810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9" idx="1"/>
          </p:cNvCxnSpPr>
          <p:nvPr/>
        </p:nvCxnSpPr>
        <p:spPr>
          <a:xfrm flipV="true">
            <a:off x="2957195" y="5073650"/>
            <a:ext cx="694055" cy="762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3651250" y="4629150"/>
            <a:ext cx="489585" cy="306705"/>
          </a:xfrm>
          <a:prstGeom prst="rect">
            <a:avLst/>
          </a:prstGeom>
          <a:noFill/>
        </p:spPr>
        <p:txBody>
          <a:bodyPr wrap="none" rtlCol="0">
            <a:spAutoFit/>
          </a:bodyPr>
          <a:p>
            <a:r>
              <a:rPr lang="en-US" altLang="en-US" sz="1400"/>
              <a:t>RF1</a:t>
            </a:r>
            <a:endParaRPr lang="en-US" altLang="en-US" sz="1400"/>
          </a:p>
        </p:txBody>
      </p:sp>
      <p:sp>
        <p:nvSpPr>
          <p:cNvPr id="9" name="Text Box 8"/>
          <p:cNvSpPr txBox="true"/>
          <p:nvPr/>
        </p:nvSpPr>
        <p:spPr>
          <a:xfrm>
            <a:off x="3651250" y="4919980"/>
            <a:ext cx="489585" cy="306705"/>
          </a:xfrm>
          <a:prstGeom prst="rect">
            <a:avLst/>
          </a:prstGeom>
          <a:noFill/>
        </p:spPr>
        <p:txBody>
          <a:bodyPr wrap="none" rtlCol="0">
            <a:spAutoFit/>
          </a:bodyPr>
          <a:p>
            <a:r>
              <a:rPr lang="en-US" altLang="en-US" sz="1400"/>
              <a:t>RF2</a:t>
            </a:r>
            <a:endParaRPr lang="en-US" altLang="en-US" sz="1400"/>
          </a:p>
        </p:txBody>
      </p:sp>
      <p:pic>
        <p:nvPicPr>
          <p:cNvPr id="10" name="Picture 9" descr="/home/ligy/Pictures/1.png1"/>
          <p:cNvPicPr>
            <a:picLocks noChangeAspect="true"/>
          </p:cNvPicPr>
          <p:nvPr/>
        </p:nvPicPr>
        <p:blipFill>
          <a:blip r:embed="rId3"/>
          <a:srcRect/>
          <a:stretch>
            <a:fillRect/>
          </a:stretch>
        </p:blipFill>
        <p:spPr>
          <a:xfrm>
            <a:off x="4495800" y="4675505"/>
            <a:ext cx="2483485" cy="405765"/>
          </a:xfrm>
          <a:prstGeom prst="rect">
            <a:avLst/>
          </a:prstGeom>
        </p:spPr>
      </p:pic>
      <p:sp>
        <p:nvSpPr>
          <p:cNvPr id="11" name="Text Box 10"/>
          <p:cNvSpPr txBox="true"/>
          <p:nvPr/>
        </p:nvSpPr>
        <p:spPr>
          <a:xfrm>
            <a:off x="3990340" y="3147695"/>
            <a:ext cx="3336290" cy="52197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charset="0"/>
              </a:rPr>
              <a:t>非线性自旋波动力学的哈密顿量形式</a:t>
            </a:r>
            <a:r>
              <a:rPr lang="en-US" altLang="zh-CN" sz="1400">
                <a:ea typeface="宋体" charset="0"/>
              </a:rPr>
              <a:t>[18,27]</a:t>
            </a:r>
            <a:r>
              <a:rPr lang="zh-CN" altLang="en-US" sz="1400">
                <a:ea typeface="宋体" charset="0"/>
              </a:rPr>
              <a:t>：</a:t>
            </a:r>
            <a:endParaRPr lang="zh-CN" altLang="en-US" sz="1400">
              <a:ea typeface="宋体"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54500" cy="398780"/>
          </a:xfrm>
          <a:prstGeom prst="rect">
            <a:avLst/>
          </a:prstGeom>
          <a:noFill/>
        </p:spPr>
        <p:txBody>
          <a:bodyPr wrap="none" rtlCol="0">
            <a:spAutoFit/>
          </a:bodyPr>
          <a:p>
            <a:pPr algn="l"/>
            <a:r>
              <a:rPr lang="en-US" sz="2000" dirty="0">
                <a:latin typeface="+mj-lt"/>
                <a:ea typeface="宋体" pitchFamily="2" charset="-122"/>
              </a:rPr>
              <a:t>shot noise</a:t>
            </a:r>
            <a:r>
              <a:rPr lang="zh-CN" altLang="en-US" sz="2000" dirty="0">
                <a:latin typeface="+mj-lt"/>
                <a:ea typeface="宋体" pitchFamily="2" charset="-122"/>
              </a:rPr>
              <a:t>总是能反映准粒子电荷吗？</a:t>
            </a:r>
            <a:endParaRPr lang="en-US" altLang="zh-CN" sz="2000" dirty="0">
              <a:latin typeface="+mj-lt"/>
              <a:ea typeface="宋体" pitchFamily="2" charset="-122"/>
            </a:endParaRPr>
          </a:p>
        </p:txBody>
      </p:sp>
      <p:sp>
        <p:nvSpPr>
          <p:cNvPr id="3" name="Text Box 2"/>
          <p:cNvSpPr txBox="true"/>
          <p:nvPr/>
        </p:nvSpPr>
        <p:spPr>
          <a:xfrm>
            <a:off x="4942205" y="421640"/>
            <a:ext cx="2560955" cy="275590"/>
          </a:xfrm>
          <a:prstGeom prst="rect">
            <a:avLst/>
          </a:prstGeom>
          <a:noFill/>
        </p:spPr>
        <p:txBody>
          <a:bodyPr wrap="square" rtlCol="0">
            <a:spAutoFit/>
          </a:bodyPr>
          <a:p>
            <a:r>
              <a:rPr lang="en-US" altLang="en-US" sz="1200">
                <a:sym typeface="+mn-ea"/>
              </a:rPr>
              <a:t>https://arxiv.org/pdf/2111.05575.pdf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51435" y="697230"/>
            <a:ext cx="7306945" cy="119888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准粒子分数电荷是量子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效应的一个基本特性</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电荷用中等温度下</a:t>
            </a:r>
            <a:r>
              <a:rPr lang="en-US" altLang="zh-CN" sz="1200" dirty="0">
                <a:solidFill>
                  <a:schemeClr val="tx1"/>
                </a:solidFill>
                <a:latin typeface="+mj-lt"/>
                <a:ea typeface="宋体" pitchFamily="2" charset="-122"/>
                <a:sym typeface="+mn-ea"/>
              </a:rPr>
              <a:t>(T&gt;30mK)</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a:t>
            </a:r>
            <a:r>
              <a:rPr lang="en-US" altLang="zh-CN" sz="1200" dirty="0">
                <a:solidFill>
                  <a:schemeClr val="tx1"/>
                </a:solidFill>
                <a:latin typeface="+mj-lt"/>
                <a:ea typeface="宋体" pitchFamily="2" charset="-122"/>
                <a:sym typeface="+mn-ea"/>
              </a:rPr>
              <a:t>F=e*/e</a:t>
            </a:r>
            <a:r>
              <a:rPr lang="zh-CN" altLang="en-US" sz="1200" dirty="0">
                <a:solidFill>
                  <a:schemeClr val="tx1"/>
                </a:solidFill>
                <a:latin typeface="+mj-lt"/>
                <a:ea typeface="宋体" pitchFamily="2" charset="-122"/>
                <a:sym typeface="+mn-ea"/>
              </a:rPr>
              <a:t>，通过</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来测量，</a:t>
            </a:r>
            <a:r>
              <a:rPr lang="en-US" altLang="zh-CN" sz="1200" dirty="0">
                <a:solidFill>
                  <a:schemeClr val="tx1"/>
                </a:solidFill>
                <a:latin typeface="+mj-lt"/>
                <a:ea typeface="宋体" pitchFamily="2" charset="-122"/>
                <a:sym typeface="+mn-ea"/>
              </a:rPr>
              <a:t>e*</a:t>
            </a:r>
            <a:r>
              <a:rPr lang="zh-CN" altLang="en-US" sz="1200" dirty="0">
                <a:solidFill>
                  <a:schemeClr val="tx1"/>
                </a:solidFill>
                <a:latin typeface="+mj-lt"/>
                <a:ea typeface="宋体" pitchFamily="2" charset="-122"/>
                <a:sym typeface="+mn-ea"/>
              </a:rPr>
              <a:t>是准粒子电荷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latin typeface="+mj-lt"/>
                <a:ea typeface="宋体" pitchFamily="2" charset="-122"/>
                <a:sym typeface="+mn-ea"/>
              </a:rPr>
              <a:t>本文</a:t>
            </a:r>
            <a:r>
              <a:rPr lang="zh-CN" altLang="en-US" sz="1200" dirty="0">
                <a:solidFill>
                  <a:schemeClr val="tx1"/>
                </a:solidFill>
                <a:latin typeface="+mj-lt"/>
                <a:ea typeface="宋体" pitchFamily="2" charset="-122"/>
                <a:sym typeface="+mn-ea"/>
              </a:rPr>
              <a:t>发现：在低温下</a:t>
            </a:r>
            <a:r>
              <a:rPr lang="en-US" altLang="zh-CN" sz="1200" dirty="0">
                <a:solidFill>
                  <a:schemeClr val="tx1"/>
                </a:solidFill>
                <a:latin typeface="+mj-lt"/>
                <a:ea typeface="宋体" pitchFamily="2" charset="-122"/>
                <a:sym typeface="+mn-ea"/>
              </a:rPr>
              <a:t>(T&lt;10mK)</a:t>
            </a:r>
            <a:r>
              <a:rPr lang="zh-CN" altLang="en-US" sz="1200" dirty="0">
                <a:solidFill>
                  <a:schemeClr val="tx1"/>
                </a:solidFill>
                <a:latin typeface="+mj-lt"/>
                <a:ea typeface="宋体" pitchFamily="2" charset="-122"/>
                <a:sym typeface="+mn-ea"/>
              </a:rPr>
              <a:t>，</a:t>
            </a:r>
            <a:r>
              <a:rPr lang="en-US" altLang="zh-CN" sz="1200" dirty="0">
                <a:solidFill>
                  <a:schemeClr val="tx1"/>
                </a:solidFill>
                <a:latin typeface="+mj-lt"/>
                <a:ea typeface="宋体" pitchFamily="2" charset="-122"/>
                <a:sym typeface="+mn-ea"/>
              </a:rPr>
              <a:t>F</a:t>
            </a:r>
            <a:r>
              <a:rPr lang="zh-CN" altLang="en-US" sz="1200" dirty="0">
                <a:solidFill>
                  <a:schemeClr val="tx1"/>
                </a:solidFill>
                <a:latin typeface="+mj-lt"/>
                <a:ea typeface="宋体" pitchFamily="2" charset="-122"/>
                <a:sym typeface="+mn-ea"/>
              </a:rPr>
              <a:t>等于体填充数，同时在中间电导平台处也发现了噪声（不应该有噪声</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与目前认识相反，在低温下，分数量子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效应中的</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不能反映准粒子电荷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本文发现，电荷与中立模式的作用可以产生</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，其</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因子为估填充数。</a:t>
            </a:r>
            <a:endParaRPr lang="zh-CN" altLang="en-US" sz="1200" dirty="0">
              <a:solidFill>
                <a:schemeClr val="tx1"/>
              </a:solidFill>
              <a:latin typeface="+mj-lt"/>
              <a:ea typeface="宋体" pitchFamily="2" charset="-122"/>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08585" y="589915"/>
            <a:ext cx="7306945" cy="504634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反演反对称磁性结构中的自旋轨道耦合</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是个强大的工具，用以产生复杂磁结构、电荷与自旋的相互转换、控制磁化动力学</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电流诱导的</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用以从晶格往自旋系统传递角动量，可以导致持续的磁铁磁或反铁磁结构的</a:t>
            </a:r>
            <a:r>
              <a:rPr lang="zh-CN" altLang="en-US" sz="1400" dirty="0">
                <a:latin typeface="+mj-lt"/>
                <a:ea typeface="宋体" pitchFamily="2" charset="-122"/>
                <a:sym typeface="+mn-ea"/>
              </a:rPr>
              <a:t>震荡（</a:t>
            </a:r>
            <a:r>
              <a:rPr lang="en-US" altLang="zh-CN" sz="1400" dirty="0">
                <a:latin typeface="+mj-lt"/>
                <a:ea typeface="宋体" pitchFamily="2" charset="-122"/>
                <a:sym typeface="+mn-ea"/>
              </a:rPr>
              <a:t>SW</a:t>
            </a:r>
            <a:r>
              <a:rPr lang="zh-CN" altLang="en-US" sz="1400" dirty="0">
                <a:latin typeface="+mj-lt"/>
                <a:ea typeface="宋体" pitchFamily="2" charset="-122"/>
                <a:sym typeface="+mn-ea"/>
              </a:rPr>
              <a:t>）和翻转</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也可以操控磁序</a:t>
            </a:r>
            <a:r>
              <a:rPr lang="en-US" altLang="zh-CN" sz="1400" dirty="0">
                <a:solidFill>
                  <a:schemeClr val="tx1"/>
                </a:solidFill>
                <a:latin typeface="+mj-lt"/>
                <a:ea typeface="宋体" pitchFamily="2" charset="-122"/>
                <a:sym typeface="+mn-ea"/>
              </a:rPr>
              <a:t>,domain wall</a:t>
            </a:r>
            <a:r>
              <a:rPr lang="en-US"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skyrmion</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在数据存贮、磁振子应用等方向有重要意义</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关于SOC的微观机制产生于相对论型的量子力学Dirac方程</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在磁性材料中，SOC对以下现象有重要贡献：磁化进动阻尼、反常Hall效应(</a:t>
            </a:r>
            <a:r>
              <a:rPr lang="en-US" altLang="zh-CN" sz="1400" dirty="0">
                <a:latin typeface="+mj-lt"/>
                <a:ea typeface="宋体" pitchFamily="2" charset="-122"/>
                <a:sym typeface="+mn-ea"/>
              </a:rPr>
              <a:t>Nagaosa 2010</a:t>
            </a:r>
            <a:r>
              <a:rPr lang="en-US" altLang="en-US" sz="1400" dirty="0">
                <a:latin typeface="+mj-lt"/>
                <a:ea typeface="宋体" pitchFamily="2" charset="-122"/>
                <a:sym typeface="+mn-ea"/>
              </a:rPr>
              <a:t>)</a:t>
            </a:r>
            <a:r>
              <a:rPr lang="en-US" altLang="zh-CN" sz="1400" dirty="0">
                <a:solidFill>
                  <a:schemeClr val="tx1"/>
                </a:solidFill>
                <a:latin typeface="+mj-lt"/>
                <a:ea typeface="宋体" pitchFamily="2" charset="-122"/>
                <a:sym typeface="+mn-ea"/>
              </a:rPr>
              <a:t>、各向异性磁阻(AMR, 1975)、自旋迟豫(Dyakonov,2008)</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过去的三十年，自旋电子学已经发展出了用以代替磁场来在纳米磁体中读写信息的方法：电流诱导的</a:t>
            </a:r>
            <a:r>
              <a:rPr lang="en-US" altLang="zh-CN" sz="1400" b="1" dirty="0">
                <a:solidFill>
                  <a:srgbClr val="FF0000"/>
                </a:solidFill>
                <a:latin typeface="+mj-lt"/>
                <a:ea typeface="宋体" pitchFamily="2" charset="-122"/>
                <a:sym typeface="+mn-ea"/>
              </a:rPr>
              <a:t>自旋力矩</a:t>
            </a:r>
            <a:r>
              <a:rPr lang="en-US" altLang="zh-CN" sz="1400" dirty="0">
                <a:solidFill>
                  <a:schemeClr val="tx1"/>
                </a:solidFill>
                <a:latin typeface="+mj-lt"/>
                <a:ea typeface="宋体" pitchFamily="2" charset="-122"/>
                <a:sym typeface="+mn-ea"/>
              </a:rPr>
              <a:t>（可集成）</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在两个非共线的磁性层之间传递</a:t>
            </a:r>
            <a:r>
              <a:rPr lang="zh-CN" altLang="en-US" sz="1400" dirty="0">
                <a:solidFill>
                  <a:srgbClr val="FF0000"/>
                </a:solidFill>
                <a:latin typeface="+mj-lt"/>
                <a:ea typeface="宋体" pitchFamily="2" charset="-122"/>
                <a:sym typeface="+mn-ea"/>
              </a:rPr>
              <a:t>自旋角动量</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是目前磁</a:t>
            </a:r>
            <a:r>
              <a:rPr lang="en-US" altLang="zh-CN" sz="1400" dirty="0">
                <a:solidFill>
                  <a:schemeClr val="tx1"/>
                </a:solidFill>
                <a:latin typeface="+mj-lt"/>
                <a:ea typeface="宋体" pitchFamily="2" charset="-122"/>
                <a:sym typeface="+mn-ea"/>
              </a:rPr>
              <a:t>RAMs</a:t>
            </a:r>
            <a:r>
              <a:rPr lang="zh-CN" altLang="en-US" sz="1400" dirty="0">
                <a:solidFill>
                  <a:schemeClr val="tx1"/>
                </a:solidFill>
                <a:latin typeface="+mj-lt"/>
                <a:ea typeface="宋体" pitchFamily="2" charset="-122"/>
                <a:sym typeface="+mn-ea"/>
              </a:rPr>
              <a:t>中控制比特状态的方法。在</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起消极作用：导致自旋迟豫与磁的阻尼，导致通过参照层的电流产生自旋极化，并导致磁化方向的翻转</a:t>
            </a:r>
            <a:r>
              <a:rPr lang="en-US" altLang="zh-CN" sz="1400" dirty="0">
                <a:solidFill>
                  <a:schemeClr val="tx1"/>
                </a:solidFill>
                <a:latin typeface="+mj-lt"/>
                <a:ea typeface="宋体" pitchFamily="2" charset="-122"/>
                <a:sym typeface="+mn-ea"/>
              </a:rPr>
              <a:t>(AMR?)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本文关注</a:t>
            </a:r>
            <a:r>
              <a:rPr lang="zh-CN" altLang="en-US" sz="1400" dirty="0">
                <a:solidFill>
                  <a:schemeClr val="tx1"/>
                </a:solidFill>
                <a:latin typeface="+mj-lt"/>
                <a:ea typeface="宋体" pitchFamily="2" charset="-122"/>
                <a:sym typeface="+mn-ea"/>
              </a:rPr>
              <a:t>另一种自旋力矩：</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（从格点到自旋系统，传递</a:t>
            </a:r>
            <a:r>
              <a:rPr lang="zh-CN" altLang="en-US" sz="1400" dirty="0">
                <a:solidFill>
                  <a:srgbClr val="FF0000"/>
                </a:solidFill>
                <a:latin typeface="+mj-lt"/>
                <a:ea typeface="宋体" pitchFamily="2" charset="-122"/>
                <a:sym typeface="+mn-ea"/>
              </a:rPr>
              <a:t>轨道角动量</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的几种微观机制：</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1. </a:t>
            </a:r>
            <a:r>
              <a:rPr lang="en-US" altLang="zh-CN" sz="1400" dirty="0">
                <a:solidFill>
                  <a:srgbClr val="FF0000"/>
                </a:solidFill>
                <a:latin typeface="+mj-lt"/>
                <a:ea typeface="宋体" pitchFamily="2" charset="-122"/>
                <a:sym typeface="+mn-ea"/>
              </a:rPr>
              <a:t>i</a:t>
            </a:r>
            <a:r>
              <a:rPr lang="en-US" altLang="en-US" sz="1400" dirty="0">
                <a:solidFill>
                  <a:srgbClr val="FF0000"/>
                </a:solidFill>
                <a:latin typeface="+mj-lt"/>
                <a:ea typeface="宋体" pitchFamily="2" charset="-122"/>
                <a:sym typeface="+mn-ea"/>
              </a:rPr>
              <a:t>SGE-SOT</a:t>
            </a:r>
            <a:r>
              <a:rPr lang="en-US" altLang="en-US"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平行于反演破缺界面流动的电流由于</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产生自旋密度，此自旋密度通过交换耦合给邻近的磁性层中的磁化</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施加一个力矩</a:t>
            </a:r>
            <a:r>
              <a:rPr lang="en-US" altLang="zh-CN" sz="1400" dirty="0">
                <a:solidFill>
                  <a:schemeClr val="tx1"/>
                </a:solidFill>
                <a:latin typeface="+mj-lt"/>
                <a:ea typeface="宋体" pitchFamily="2" charset="-122"/>
                <a:sym typeface="+mn-ea"/>
              </a:rPr>
              <a:t>[Manchon</a:t>
            </a:r>
            <a:r>
              <a:rPr lang="en-US" altLang="en-US" sz="1400" dirty="0">
                <a:solidFill>
                  <a:schemeClr val="tx1"/>
                </a:solidFill>
                <a:latin typeface="+mj-lt"/>
                <a:ea typeface="宋体" pitchFamily="2" charset="-122"/>
                <a:sym typeface="+mn-ea"/>
              </a:rPr>
              <a:t> </a:t>
            </a:r>
            <a:r>
              <a:rPr lang="en-US" altLang="zh-CN" sz="1400" dirty="0">
                <a:solidFill>
                  <a:schemeClr val="tx1"/>
                </a:solidFill>
                <a:latin typeface="+mj-lt"/>
                <a:ea typeface="宋体" pitchFamily="2" charset="-122"/>
                <a:sym typeface="+mn-ea"/>
              </a:rPr>
              <a:t>and Zhang, 2008</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。这个机制产生的效应：Rashba-Edelstein effect ， the inverse spin galvanic</a:t>
            </a:r>
            <a:r>
              <a:rPr lang="en-US" altLang="zh-CN"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effect (iSGE)</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界面效应</a:t>
            </a:r>
            <a:r>
              <a:rPr lang="en-US" altLang="zh-CN" sz="1400" b="1" dirty="0">
                <a:solidFill>
                  <a:srgbClr val="FF0000"/>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en-US" sz="1400" dirty="0">
                <a:solidFill>
                  <a:schemeClr val="tx1"/>
                </a:solidFill>
                <a:latin typeface="+mj-lt"/>
                <a:ea typeface="宋体" pitchFamily="2" charset="-122"/>
                <a:sym typeface="+mn-ea"/>
              </a:rPr>
              <a:t>2. </a:t>
            </a:r>
            <a:r>
              <a:rPr lang="en-US" altLang="en-US" sz="1400" dirty="0">
                <a:solidFill>
                  <a:srgbClr val="FF0000"/>
                </a:solidFill>
                <a:latin typeface="+mj-lt"/>
                <a:ea typeface="宋体" pitchFamily="2" charset="-122"/>
                <a:sym typeface="+mn-ea"/>
              </a:rPr>
              <a:t>SHE-SOT</a:t>
            </a:r>
            <a:r>
              <a:rPr lang="en-US" altLang="en-US" sz="1400" dirty="0">
                <a:solidFill>
                  <a:schemeClr val="tx1"/>
                </a:solidFill>
                <a:latin typeface="+mj-lt"/>
                <a:ea typeface="宋体" pitchFamily="2" charset="-122"/>
                <a:sym typeface="+mn-ea"/>
              </a:rPr>
              <a:t>: SOC</a:t>
            </a:r>
            <a:r>
              <a:rPr lang="zh-CN" altLang="en-US" sz="1400" dirty="0">
                <a:solidFill>
                  <a:schemeClr val="tx1"/>
                </a:solidFill>
                <a:latin typeface="+mj-lt"/>
                <a:ea typeface="宋体" pitchFamily="2" charset="-122"/>
                <a:sym typeface="+mn-ea"/>
              </a:rPr>
              <a:t>通过</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在非磁金属中产生一个自旋流，自旋流传播到界面后被邻近铁磁体以磁化力矩的形式吸收。</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块体效应</a:t>
            </a:r>
            <a:r>
              <a:rPr lang="en-US" altLang="zh-CN" sz="1400" b="1" dirty="0">
                <a:solidFill>
                  <a:srgbClr val="FF0000"/>
                </a:solidFill>
                <a:latin typeface="+mj-lt"/>
                <a:ea typeface="宋体" pitchFamily="2" charset="-122"/>
                <a:sym typeface="+mn-ea"/>
              </a:rPr>
              <a:t>)</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1.2. </a:t>
            </a:r>
            <a:r>
              <a:rPr lang="zh-CN" altLang="en-US" sz="1400" dirty="0">
                <a:solidFill>
                  <a:schemeClr val="tx1"/>
                </a:solidFill>
                <a:latin typeface="+mj-lt"/>
                <a:ea typeface="宋体" pitchFamily="2" charset="-122"/>
                <a:sym typeface="+mn-ea"/>
              </a:rPr>
              <a:t>机制可以同时贡献</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，并且在常用的</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尺寸结构中，两种机制的界线也变得模糊）</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3. </a:t>
            </a:r>
            <a:r>
              <a:rPr lang="zh-CN" altLang="en-US" sz="1400" dirty="0">
                <a:solidFill>
                  <a:schemeClr val="tx1"/>
                </a:solidFill>
                <a:latin typeface="+mj-lt"/>
                <a:ea typeface="宋体" pitchFamily="2" charset="-122"/>
                <a:sym typeface="+mn-ea"/>
              </a:rPr>
              <a:t>未知机制对</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的贡献：界面氧化、铁磁体中流动的自旋极化电流感受到的自旋依赖的散射</a:t>
            </a:r>
            <a:endParaRPr lang="en-US" altLang="zh-CN" sz="1400" dirty="0">
              <a:solidFill>
                <a:schemeClr val="tx1"/>
              </a:solidFill>
              <a:latin typeface="+mj-lt"/>
              <a:ea typeface="宋体"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4655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56515" y="886460"/>
            <a:ext cx="7448550" cy="458089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692"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38100" y="1055370"/>
            <a:ext cx="7448550" cy="2590800"/>
          </a:xfrm>
          <a:prstGeom prst="rect">
            <a:avLst/>
          </a:prstGeom>
        </p:spPr>
      </p:pic>
      <p:sp>
        <p:nvSpPr>
          <p:cNvPr id="5" name="Text Box 4"/>
          <p:cNvSpPr txBox="true"/>
          <p:nvPr/>
        </p:nvSpPr>
        <p:spPr>
          <a:xfrm>
            <a:off x="345440" y="662305"/>
            <a:ext cx="1649095" cy="337185"/>
          </a:xfrm>
          <a:prstGeom prst="rect">
            <a:avLst/>
          </a:prstGeom>
          <a:noFill/>
        </p:spPr>
        <p:txBody>
          <a:bodyPr wrap="square" rtlCol="0">
            <a:spAutoFit/>
          </a:bodyPr>
          <a:p>
            <a:r>
              <a:rPr lang="zh-CN" altLang="en-US" sz="1600">
                <a:ea typeface="宋体" charset="0"/>
              </a:rPr>
              <a:t>垂直电流</a:t>
            </a:r>
            <a:r>
              <a:rPr lang="en-US" altLang="en-US" sz="1600"/>
              <a:t>STT</a:t>
            </a:r>
            <a:endParaRPr lang="en-US" altLang="en-US" sz="1600"/>
          </a:p>
        </p:txBody>
      </p:sp>
      <p:sp>
        <p:nvSpPr>
          <p:cNvPr id="6" name="Text Box 5"/>
          <p:cNvSpPr txBox="true"/>
          <p:nvPr/>
        </p:nvSpPr>
        <p:spPr>
          <a:xfrm>
            <a:off x="2780665" y="662305"/>
            <a:ext cx="1270635" cy="337185"/>
          </a:xfrm>
          <a:prstGeom prst="rect">
            <a:avLst/>
          </a:prstGeom>
          <a:noFill/>
        </p:spPr>
        <p:txBody>
          <a:bodyPr wrap="square" rtlCol="0">
            <a:spAutoFit/>
          </a:bodyPr>
          <a:p>
            <a:r>
              <a:rPr lang="en-US" altLang="en-US" sz="1600"/>
              <a:t>SHE-SOT</a:t>
            </a:r>
            <a:endParaRPr lang="en-US" altLang="en-US" sz="1600"/>
          </a:p>
        </p:txBody>
      </p:sp>
      <p:sp>
        <p:nvSpPr>
          <p:cNvPr id="7" name="Text Box 6"/>
          <p:cNvSpPr txBox="true"/>
          <p:nvPr/>
        </p:nvSpPr>
        <p:spPr>
          <a:xfrm>
            <a:off x="5476875" y="662305"/>
            <a:ext cx="1270635" cy="337185"/>
          </a:xfrm>
          <a:prstGeom prst="rect">
            <a:avLst/>
          </a:prstGeom>
          <a:noFill/>
        </p:spPr>
        <p:txBody>
          <a:bodyPr wrap="square" rtlCol="0">
            <a:spAutoFit/>
          </a:bodyPr>
          <a:p>
            <a:r>
              <a:rPr lang="en-US" altLang="en-US" sz="1600"/>
              <a:t>iSGE-SOT</a:t>
            </a:r>
            <a:endParaRPr lang="en-US" altLang="en-US" sz="1600"/>
          </a:p>
        </p:txBody>
      </p:sp>
      <p:sp>
        <p:nvSpPr>
          <p:cNvPr id="8" name="Text Box 7"/>
          <p:cNvSpPr txBox="true"/>
          <p:nvPr/>
        </p:nvSpPr>
        <p:spPr>
          <a:xfrm>
            <a:off x="2115185" y="3717290"/>
            <a:ext cx="2601595" cy="368300"/>
          </a:xfrm>
          <a:prstGeom prst="rect">
            <a:avLst/>
          </a:prstGeom>
          <a:noFill/>
        </p:spPr>
        <p:txBody>
          <a:bodyPr wrap="square" rtlCol="0">
            <a:spAutoFit/>
          </a:bodyPr>
          <a:p>
            <a:r>
              <a:rPr lang="en-US" altLang="en-US"/>
              <a:t>bulk SOC to spin current</a:t>
            </a:r>
            <a:endParaRPr lang="en-US" altLang="en-US"/>
          </a:p>
        </p:txBody>
      </p:sp>
      <p:sp>
        <p:nvSpPr>
          <p:cNvPr id="9" name="Text Box 8"/>
          <p:cNvSpPr txBox="true"/>
          <p:nvPr/>
        </p:nvSpPr>
        <p:spPr>
          <a:xfrm>
            <a:off x="4819015" y="3717290"/>
            <a:ext cx="2601595" cy="368300"/>
          </a:xfrm>
          <a:prstGeom prst="rect">
            <a:avLst/>
          </a:prstGeom>
          <a:noFill/>
        </p:spPr>
        <p:txBody>
          <a:bodyPr wrap="square" rtlCol="0">
            <a:spAutoFit/>
          </a:bodyPr>
          <a:p>
            <a:r>
              <a:rPr lang="en-US" altLang="en-US"/>
              <a:t>interfacial spin density</a:t>
            </a:r>
            <a:endParaRPr lang="en-US" altLang="en-US"/>
          </a:p>
        </p:txBody>
      </p:sp>
      <p:sp>
        <p:nvSpPr>
          <p:cNvPr id="15" name="Text Box 14"/>
          <p:cNvSpPr txBox="true"/>
          <p:nvPr/>
        </p:nvSpPr>
        <p:spPr>
          <a:xfrm>
            <a:off x="38100" y="4184650"/>
            <a:ext cx="7306945" cy="13836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还有一种</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，即</a:t>
            </a:r>
            <a:r>
              <a:rPr lang="zh-CN" altLang="en-US" sz="1400" dirty="0">
                <a:solidFill>
                  <a:srgbClr val="FF0000"/>
                </a:solidFill>
                <a:latin typeface="+mj-lt"/>
                <a:ea typeface="宋体" pitchFamily="2" charset="-122"/>
                <a:sym typeface="+mn-ea"/>
              </a:rPr>
              <a:t>面内电流</a:t>
            </a:r>
            <a:r>
              <a:rPr lang="zh-CN" altLang="en-US" sz="1400" dirty="0">
                <a:solidFill>
                  <a:schemeClr val="tx1"/>
                </a:solidFill>
                <a:latin typeface="+mj-lt"/>
                <a:ea typeface="宋体" pitchFamily="2" charset="-122"/>
                <a:sym typeface="+mn-ea"/>
              </a:rPr>
              <a:t>引起的自旋力矩</a:t>
            </a:r>
            <a:endParaRPr 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sz="1400" dirty="0">
                <a:solidFill>
                  <a:schemeClr val="tx1"/>
                </a:solidFill>
                <a:latin typeface="+mj-lt"/>
                <a:ea typeface="宋体" pitchFamily="2" charset="-122"/>
                <a:sym typeface="+mn-ea"/>
              </a:rPr>
              <a:t>recording</a:t>
            </a:r>
            <a:r>
              <a:rPr lang="zh-CN" altLang="en-US" sz="1400" dirty="0">
                <a:solidFill>
                  <a:schemeClr val="tx1"/>
                </a:solidFill>
                <a:latin typeface="+mj-lt"/>
                <a:ea typeface="宋体" pitchFamily="2" charset="-122"/>
                <a:sym typeface="+mn-ea"/>
              </a:rPr>
              <a:t>层磁化动力学由</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方程支配：</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a:t>
            </a:r>
            <a:r>
              <a:rPr lang="zh-CN" altLang="en-US" sz="1400" dirty="0">
                <a:solidFill>
                  <a:schemeClr val="tx1"/>
                </a:solidFill>
                <a:latin typeface="+mj-lt"/>
                <a:ea typeface="宋体" pitchFamily="2" charset="-122"/>
                <a:sym typeface="+mn-ea"/>
              </a:rPr>
              <a:t>表示不能由能量密度得到的力矩，如电流产生的力矩，一般垂直于</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，一般形式为：</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\chi</a:t>
            </a:r>
            <a:r>
              <a:rPr lang="zh-CN" altLang="en-US" sz="1400" dirty="0">
                <a:solidFill>
                  <a:schemeClr val="tx1"/>
                </a:solidFill>
                <a:latin typeface="+mj-lt"/>
                <a:ea typeface="宋体" pitchFamily="2" charset="-122"/>
                <a:sym typeface="+mn-ea"/>
              </a:rPr>
              <a:t>是单位矢量，具体取决于</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的内在机制</a:t>
            </a:r>
            <a:endParaRPr lang="zh-CN" altLang="en-US" sz="1400" dirty="0">
              <a:solidFill>
                <a:schemeClr val="tx1"/>
              </a:solidFill>
              <a:latin typeface="+mj-lt"/>
              <a:ea typeface="宋体" pitchFamily="2" charset="-122"/>
              <a:sym typeface="+mn-ea"/>
            </a:endParaRPr>
          </a:p>
        </p:txBody>
      </p:sp>
      <p:pic>
        <p:nvPicPr>
          <p:cNvPr id="10" name="Picture 9" descr="/home/ligy/Pictures/1.png1"/>
          <p:cNvPicPr>
            <a:picLocks noChangeAspect="true"/>
          </p:cNvPicPr>
          <p:nvPr/>
        </p:nvPicPr>
        <p:blipFill>
          <a:blip r:embed="rId2"/>
          <a:srcRect/>
          <a:stretch>
            <a:fillRect/>
          </a:stretch>
        </p:blipFill>
        <p:spPr>
          <a:xfrm>
            <a:off x="4459605" y="4085590"/>
            <a:ext cx="2722245" cy="488315"/>
          </a:xfrm>
          <a:prstGeom prst="rect">
            <a:avLst/>
          </a:prstGeom>
        </p:spPr>
      </p:pic>
      <p:pic>
        <p:nvPicPr>
          <p:cNvPr id="11" name="Picture 10" descr="/home/ligy/Pictures/1.png1"/>
          <p:cNvPicPr>
            <a:picLocks noChangeAspect="true"/>
          </p:cNvPicPr>
          <p:nvPr/>
        </p:nvPicPr>
        <p:blipFill>
          <a:blip r:embed="rId3"/>
          <a:srcRect/>
          <a:stretch>
            <a:fillRect/>
          </a:stretch>
        </p:blipFill>
        <p:spPr>
          <a:xfrm>
            <a:off x="1994535" y="4959668"/>
            <a:ext cx="2722245" cy="257810"/>
          </a:xfrm>
          <a:prstGeom prst="rect">
            <a:avLst/>
          </a:prstGeom>
        </p:spPr>
      </p:pic>
      <p:pic>
        <p:nvPicPr>
          <p:cNvPr id="12" name="Picture 11" descr="1"/>
          <p:cNvPicPr>
            <a:picLocks noChangeAspect="true"/>
          </p:cNvPicPr>
          <p:nvPr/>
        </p:nvPicPr>
        <p:blipFill>
          <a:blip r:embed="rId4"/>
          <a:stretch>
            <a:fillRect/>
          </a:stretch>
        </p:blipFill>
        <p:spPr>
          <a:xfrm>
            <a:off x="5397500" y="4959985"/>
            <a:ext cx="2089150" cy="60833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306945" cy="310769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分别为</a:t>
            </a:r>
            <a:r>
              <a:rPr lang="en-US" altLang="zh-CN" sz="1400" dirty="0">
                <a:solidFill>
                  <a:schemeClr val="tx1"/>
                </a:solidFill>
                <a:latin typeface="+mj-lt"/>
                <a:ea typeface="宋体" pitchFamily="2" charset="-122"/>
                <a:sym typeface="+mn-ea"/>
              </a:rPr>
              <a:t>field-like</a:t>
            </a:r>
            <a:r>
              <a:rPr lang="zh-CN" altLang="en-US" sz="1400" dirty="0">
                <a:solidFill>
                  <a:schemeClr val="tx1"/>
                </a:solidFill>
                <a:latin typeface="+mj-lt"/>
                <a:ea typeface="宋体" pitchFamily="2" charset="-122"/>
                <a:sym typeface="+mn-ea"/>
              </a:rPr>
              <a:t>和</a:t>
            </a:r>
            <a:r>
              <a:rPr lang="en-US" altLang="zh-CN" sz="1400" dirty="0">
                <a:solidFill>
                  <a:schemeClr val="tx1"/>
                </a:solidFill>
                <a:latin typeface="+mj-lt"/>
                <a:ea typeface="宋体" pitchFamily="2" charset="-122"/>
                <a:sym typeface="+mn-ea"/>
              </a:rPr>
              <a:t>damping-like</a:t>
            </a:r>
            <a:r>
              <a:rPr lang="zh-CN" altLang="en-US" sz="1400" dirty="0">
                <a:solidFill>
                  <a:schemeClr val="tx1"/>
                </a:solidFill>
                <a:latin typeface="+mj-lt"/>
                <a:ea typeface="宋体" pitchFamily="2" charset="-122"/>
                <a:sym typeface="+mn-ea"/>
              </a:rPr>
              <a:t>项，因为它们是垂直分量和径向分量，作用分别等同于有效场和</a:t>
            </a:r>
            <a:r>
              <a:rPr lang="en-US" altLang="zh-CN" sz="1400" dirty="0">
                <a:solidFill>
                  <a:schemeClr val="tx1"/>
                </a:solidFill>
                <a:latin typeface="+mj-lt"/>
                <a:ea typeface="宋体" pitchFamily="2" charset="-122"/>
                <a:sym typeface="+mn-ea"/>
              </a:rPr>
              <a:t>damping</a:t>
            </a:r>
            <a:r>
              <a:rPr lang="zh-CN" altLang="en-US" sz="1400" dirty="0">
                <a:solidFill>
                  <a:schemeClr val="tx1"/>
                </a:solidFill>
                <a:latin typeface="+mj-lt"/>
                <a:ea typeface="宋体" pitchFamily="2" charset="-122"/>
                <a:sym typeface="+mn-ea"/>
              </a:rPr>
              <a:t>项</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目前的</a:t>
            </a:r>
            <a:r>
              <a:rPr lang="en-US" altLang="zh-CN" sz="1400" dirty="0">
                <a:solidFill>
                  <a:schemeClr val="tx1"/>
                </a:solidFill>
                <a:latin typeface="+mj-lt"/>
                <a:ea typeface="宋体" pitchFamily="2" charset="-122"/>
                <a:sym typeface="+mn-ea"/>
              </a:rPr>
              <a:t>MRAM</a:t>
            </a:r>
            <a:r>
              <a:rPr lang="zh-CN" altLang="en-US" sz="1400" dirty="0">
                <a:solidFill>
                  <a:schemeClr val="tx1"/>
                </a:solidFill>
                <a:latin typeface="+mj-lt"/>
                <a:ea typeface="宋体" pitchFamily="2" charset="-122"/>
                <a:sym typeface="+mn-ea"/>
              </a:rPr>
              <a:t>比特读取操作作用隧穿磁阻</a:t>
            </a:r>
            <a:r>
              <a:rPr lang="en-US" altLang="zh-CN" sz="1400" dirty="0">
                <a:solidFill>
                  <a:schemeClr val="tx1"/>
                </a:solidFill>
                <a:latin typeface="+mj-lt"/>
                <a:ea typeface="宋体" pitchFamily="2" charset="-122"/>
                <a:sym typeface="+mn-ea"/>
              </a:rPr>
              <a:t>(TMR)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相比于</a:t>
            </a:r>
            <a:r>
              <a:rPr lang="en-US" altLang="zh-CN" sz="1400" dirty="0">
                <a:solidFill>
                  <a:schemeClr val="tx1"/>
                </a:solidFill>
                <a:latin typeface="+mj-lt"/>
                <a:ea typeface="宋体" pitchFamily="2" charset="-122"/>
                <a:sym typeface="+mn-ea"/>
              </a:rPr>
              <a:t>STT-MRAM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SOT-MRAM</a:t>
            </a:r>
            <a:r>
              <a:rPr lang="zh-CN" altLang="en-US" sz="1400" dirty="0">
                <a:solidFill>
                  <a:schemeClr val="tx1"/>
                </a:solidFill>
                <a:latin typeface="+mj-lt"/>
                <a:ea typeface="宋体" pitchFamily="2" charset="-122"/>
                <a:sym typeface="+mn-ea"/>
              </a:rPr>
              <a:t>的读写电流路径是分开的，这在器件上有巨大的优势</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SOT-MRAM</a:t>
            </a:r>
            <a:r>
              <a:rPr lang="zh-CN" altLang="en-US" sz="1400" dirty="0">
                <a:latin typeface="+mj-lt"/>
                <a:ea typeface="宋体" pitchFamily="2" charset="-122"/>
                <a:sym typeface="+mn-ea"/>
              </a:rPr>
              <a:t>的劣势：体积大（低存贮密度），适于集成的处理哭缓存</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非均匀磁结构是</a:t>
            </a:r>
            <a:r>
              <a:rPr lang="en-US" altLang="zh-CN" sz="1400" dirty="0">
                <a:solidFill>
                  <a:schemeClr val="tx1"/>
                </a:solidFill>
                <a:latin typeface="+mj-lt"/>
                <a:ea typeface="宋体" pitchFamily="2" charset="-122"/>
                <a:sym typeface="+mn-ea"/>
              </a:rPr>
              <a:t>racetrack</a:t>
            </a:r>
            <a:r>
              <a:rPr lang="zh-CN" altLang="en-US" sz="1400" dirty="0">
                <a:solidFill>
                  <a:schemeClr val="tx1"/>
                </a:solidFill>
                <a:latin typeface="+mj-lt"/>
                <a:ea typeface="宋体" pitchFamily="2" charset="-122"/>
                <a:sym typeface="+mn-ea"/>
              </a:rPr>
              <a:t>存贮概念的基础</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上下状态的磁畴可以被同步移动，这样就可以被单个磁阻探测器读取</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d</a:t>
            </a:r>
            <a:r>
              <a:rPr lang="en-US" altLang="en-US" sz="1400" dirty="0">
                <a:solidFill>
                  <a:schemeClr val="tx1"/>
                </a:solidFill>
                <a:latin typeface="+mj-lt"/>
                <a:ea typeface="宋体" pitchFamily="2" charset="-122"/>
                <a:sym typeface="+mn-ea"/>
              </a:rPr>
              <a:t>epining</a:t>
            </a:r>
            <a:r>
              <a:rPr lang="zh-CN" altLang="en-US" sz="1400" dirty="0">
                <a:solidFill>
                  <a:schemeClr val="tx1"/>
                </a:solidFill>
                <a:latin typeface="+mj-lt"/>
                <a:ea typeface="宋体" pitchFamily="2" charset="-122"/>
                <a:sym typeface="+mn-ea"/>
              </a:rPr>
              <a:t>电流很小</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研究目前集中在单个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在电流驱动下的运动</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测量技术：简谐振</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电压分析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方程可以直观地获得</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运动的描述，被推广到各种情况下</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 + STT(Thiaville et al., 2005)</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Thiele + S</a:t>
            </a:r>
            <a:r>
              <a:rPr lang="en-US" altLang="en-US" sz="1400" dirty="0">
                <a:latin typeface="+mj-lt"/>
                <a:ea typeface="宋体" pitchFamily="2" charset="-122"/>
                <a:sym typeface="+mn-ea"/>
              </a:rPr>
              <a:t>O</a:t>
            </a:r>
            <a:r>
              <a:rPr lang="en-US" altLang="zh-CN" sz="1400" dirty="0">
                <a:latin typeface="+mj-lt"/>
                <a:ea typeface="宋体" pitchFamily="2" charset="-122"/>
                <a:sym typeface="+mn-ea"/>
              </a:rPr>
              <a:t>T(Sampaio et al., 2013)</a:t>
            </a:r>
            <a:endParaRPr lang="en-US" alt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endParaRPr lang="en-US" altLang="zh-CN" sz="1400" dirty="0">
              <a:solidFill>
                <a:schemeClr val="tx1"/>
              </a:solidFill>
              <a:latin typeface="+mj-lt"/>
              <a:ea typeface="宋体" pitchFamily="2" charset="-122"/>
              <a:sym typeface="+mn-ea"/>
            </a:endParaRPr>
          </a:p>
        </p:txBody>
      </p:sp>
      <p:pic>
        <p:nvPicPr>
          <p:cNvPr id="2" name="Picture 1" descr="1"/>
          <p:cNvPicPr>
            <a:picLocks noChangeAspect="true"/>
          </p:cNvPicPr>
          <p:nvPr/>
        </p:nvPicPr>
        <p:blipFill>
          <a:blip r:embed="rId1"/>
          <a:stretch>
            <a:fillRect/>
          </a:stretch>
        </p:blipFill>
        <p:spPr>
          <a:xfrm>
            <a:off x="5859780" y="1522730"/>
            <a:ext cx="1677035" cy="1259205"/>
          </a:xfrm>
          <a:prstGeom prst="rect">
            <a:avLst/>
          </a:prstGeom>
        </p:spPr>
      </p:pic>
      <p:pic>
        <p:nvPicPr>
          <p:cNvPr id="5" name="Picture 4" descr="1"/>
          <p:cNvPicPr>
            <a:picLocks noChangeAspect="true"/>
          </p:cNvPicPr>
          <p:nvPr/>
        </p:nvPicPr>
        <p:blipFill>
          <a:blip r:embed="rId2"/>
          <a:stretch>
            <a:fillRect/>
          </a:stretch>
        </p:blipFill>
        <p:spPr>
          <a:xfrm>
            <a:off x="3079750" y="3180715"/>
            <a:ext cx="2791460" cy="220345"/>
          </a:xfrm>
          <a:prstGeom prst="rect">
            <a:avLst/>
          </a:prstGeom>
        </p:spPr>
      </p:pic>
      <p:pic>
        <p:nvPicPr>
          <p:cNvPr id="6" name="Picture 5" descr="1"/>
          <p:cNvPicPr>
            <a:picLocks noChangeAspect="true"/>
          </p:cNvPicPr>
          <p:nvPr/>
        </p:nvPicPr>
        <p:blipFill>
          <a:blip r:embed="rId3"/>
          <a:stretch>
            <a:fillRect/>
          </a:stretch>
        </p:blipFill>
        <p:spPr>
          <a:xfrm>
            <a:off x="1973580" y="3401060"/>
            <a:ext cx="3576320" cy="448310"/>
          </a:xfrm>
          <a:prstGeom prst="rect">
            <a:avLst/>
          </a:prstGeom>
        </p:spPr>
      </p:pic>
      <p:pic>
        <p:nvPicPr>
          <p:cNvPr id="7" name="Picture 6" descr="1"/>
          <p:cNvPicPr>
            <a:picLocks noChangeAspect="true"/>
          </p:cNvPicPr>
          <p:nvPr/>
        </p:nvPicPr>
        <p:blipFill>
          <a:blip r:embed="rId4"/>
          <a:stretch>
            <a:fillRect/>
          </a:stretch>
        </p:blipFill>
        <p:spPr>
          <a:xfrm>
            <a:off x="1652905" y="3849370"/>
            <a:ext cx="3333750" cy="1797685"/>
          </a:xfrm>
          <a:prstGeom prst="rect">
            <a:avLst/>
          </a:prstGeom>
        </p:spPr>
      </p:pic>
      <p:sp>
        <p:nvSpPr>
          <p:cNvPr id="8" name="Text Box 7"/>
          <p:cNvSpPr txBox="true"/>
          <p:nvPr/>
        </p:nvSpPr>
        <p:spPr>
          <a:xfrm>
            <a:off x="2040890" y="3920490"/>
            <a:ext cx="594995" cy="275590"/>
          </a:xfrm>
          <a:prstGeom prst="rect">
            <a:avLst/>
          </a:prstGeom>
          <a:noFill/>
        </p:spPr>
        <p:txBody>
          <a:bodyPr wrap="square" rtlCol="0">
            <a:spAutoFit/>
          </a:bodyPr>
          <a:p>
            <a:r>
              <a:rPr lang="en-US" altLang="zh-CN" sz="1200">
                <a:solidFill>
                  <a:srgbClr val="FF0000"/>
                </a:solidFill>
                <a:ea typeface="宋体" pitchFamily="2" charset="-122"/>
              </a:rPr>
              <a:t>STT</a:t>
            </a:r>
            <a:endParaRPr lang="en-US" altLang="zh-CN" sz="1200">
              <a:solidFill>
                <a:srgbClr val="FF0000"/>
              </a:solidFill>
              <a:ea typeface="宋体" pitchFamily="2" charset="-122"/>
            </a:endParaRPr>
          </a:p>
        </p:txBody>
      </p:sp>
      <p:sp>
        <p:nvSpPr>
          <p:cNvPr id="9" name="Text Box 8"/>
          <p:cNvSpPr txBox="true"/>
          <p:nvPr/>
        </p:nvSpPr>
        <p:spPr>
          <a:xfrm>
            <a:off x="4304665" y="3920490"/>
            <a:ext cx="1555115" cy="275590"/>
          </a:xfrm>
          <a:prstGeom prst="rect">
            <a:avLst/>
          </a:prstGeom>
          <a:noFill/>
        </p:spPr>
        <p:txBody>
          <a:bodyPr wrap="square" rtlCol="0">
            <a:spAutoFit/>
          </a:bodyPr>
          <a:p>
            <a:r>
              <a:rPr lang="en-US" altLang="en-US" sz="1200">
                <a:solidFill>
                  <a:srgbClr val="FF0000"/>
                </a:solidFill>
                <a:ea typeface="宋体" pitchFamily="2" charset="-122"/>
              </a:rPr>
              <a:t>damping-like </a:t>
            </a:r>
            <a:r>
              <a:rPr lang="en-US" altLang="zh-CN" sz="1200">
                <a:solidFill>
                  <a:srgbClr val="FF0000"/>
                </a:solidFill>
                <a:ea typeface="宋体" pitchFamily="2" charset="-122"/>
              </a:rPr>
              <a:t>S</a:t>
            </a:r>
            <a:r>
              <a:rPr lang="en-US" altLang="en-US" sz="1200">
                <a:solidFill>
                  <a:srgbClr val="FF0000"/>
                </a:solidFill>
                <a:ea typeface="宋体" pitchFamily="2" charset="-122"/>
              </a:rPr>
              <a:t>O</a:t>
            </a:r>
            <a:r>
              <a:rPr lang="en-US" altLang="zh-CN" sz="1200">
                <a:solidFill>
                  <a:srgbClr val="FF0000"/>
                </a:solidFill>
                <a:ea typeface="宋体" pitchFamily="2" charset="-122"/>
              </a:rPr>
              <a:t>T</a:t>
            </a:r>
            <a:endParaRPr lang="en-US" altLang="zh-CN" sz="1200">
              <a:solidFill>
                <a:srgbClr val="FF0000"/>
              </a:solidFill>
              <a:ea typeface="宋体"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354570" cy="3107690"/>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r>
              <a:rPr lang="en-US" altLang="en-US" sz="1400">
                <a:ea typeface="宋体" pitchFamily="2" charset="-122"/>
              </a:rPr>
              <a:t>什么是反铁磁sk？</a:t>
            </a:r>
            <a:endParaRPr lang="en-US" altLang="en-US"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5717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https://arxiv.org/pdf/2110.08696.pdf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https://arxiv.org/pdf/2110.09120.pdf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https://arxiv.org/pdf/2110.07102.pdf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https://arxiv.org/pdf/2110.00045.pdf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https://arxiv.org/pdf/2110.00348.pdf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https://arxiv.org/pdf/2110.14604.pdf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https://arxiv.org/pdf/2111.01942.pdf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https://arxiv.org/pdf/2111.05767.pdf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https://arxiv.org/pdf/2111.02494.pdf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https://arxiv.org/pdf/2111.02043.pdf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https://arxiv.org/pdf/2111.05575.pdf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https://arxiv.org/pdf/2111.07532</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https://arxiv.org/pdf/2111.07710.pdf</a:t>
            </a:r>
            <a:endParaRPr lang="zh-CN" altLang="en-US" sz="1200">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25018</Words>
  <Application>WPS Presentation</Application>
  <PresentationFormat>自定义</PresentationFormat>
  <Paragraphs>1434</Paragraphs>
  <Slides>75</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75</vt:i4>
      </vt:variant>
    </vt:vector>
  </HeadingPairs>
  <TitlesOfParts>
    <vt:vector size="93" baseType="lpstr">
      <vt:lpstr>Arial</vt:lpstr>
      <vt:lpstr>宋体</vt:lpstr>
      <vt:lpstr>Wingdings</vt:lpstr>
      <vt:lpstr>Nimbus Roman No9 L</vt:lpstr>
      <vt:lpstr>Symbol</vt:lpstr>
      <vt:lpstr>Times New Roman</vt:lpstr>
      <vt:lpstr>文泉驿微米黑</vt:lpstr>
      <vt:lpstr>Vivaldi</vt:lpstr>
      <vt:lpstr>Comfortaa Light</vt:lpstr>
      <vt:lpstr>宋体</vt:lpstr>
      <vt:lpstr>Times New Roman</vt:lpstr>
      <vt:lpstr>微软雅黑</vt:lpstr>
      <vt:lpstr>Arial Unicode MS</vt:lpstr>
      <vt:lpstr>Standard Symbols PS</vt:lpstr>
      <vt:lpstr>Calibri</vt:lpstr>
      <vt:lpstr>DejaVu Sans</vt:lpstr>
      <vt:lpstr>文泉驿正黑</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1109</cp:revision>
  <dcterms:created xsi:type="dcterms:W3CDTF">2021-12-02T11:31:18Z</dcterms:created>
  <dcterms:modified xsi:type="dcterms:W3CDTF">2021-12-02T11:31:18Z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